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embeddedFontLst>
    <p:embeddedFont>
      <p:font typeface="Poppins Light" panose="020B0604020202020204" pitchFamily="34" charset="0"/>
      <p:regular r:id="rId16"/>
    </p:embeddedFont>
    <p:embeddedFont>
      <p:font typeface="Roboto Light" panose="02000000000000000000"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4610"/>
  </p:normalViewPr>
  <p:slideViewPr>
    <p:cSldViewPr snapToGrid="0" snapToObjects="1">
      <p:cViewPr varScale="1">
        <p:scale>
          <a:sx n="93" d="100"/>
          <a:sy n="93" d="100"/>
        </p:scale>
        <p:origin x="856"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0B5036-0CFB-3045-8847-86914756682C}" type="doc">
      <dgm:prSet loTypeId="urn:microsoft.com/office/officeart/2005/8/layout/cycle6" loCatId="cycle" qsTypeId="urn:microsoft.com/office/officeart/2005/8/quickstyle/simple3" qsCatId="simple" csTypeId="urn:microsoft.com/office/officeart/2005/8/colors/accent1_2" csCatId="accent1" phldr="1"/>
      <dgm:spPr/>
      <dgm:t>
        <a:bodyPr/>
        <a:lstStyle/>
        <a:p>
          <a:endParaRPr lang="en-US"/>
        </a:p>
      </dgm:t>
    </dgm:pt>
    <dgm:pt modelId="{7CF357A2-8EA0-544E-B2E6-7C8D380A0336}">
      <dgm:prSet/>
      <dgm:spPr/>
      <dgm:t>
        <a:bodyPr/>
        <a:lstStyle/>
        <a:p>
          <a:r>
            <a:rPr lang="en-US" dirty="0"/>
            <a:t>AI Development &amp; Software Engineering: </a:t>
          </a:r>
          <a:r>
            <a:rPr lang="en-US" b="1" dirty="0"/>
            <a:t>$60,000</a:t>
          </a:r>
        </a:p>
      </dgm:t>
    </dgm:pt>
    <dgm:pt modelId="{DE378AA6-90A2-8E41-8EFA-37AB4C399BA9}" type="parTrans" cxnId="{D8DA7797-15A4-C446-9DEE-E0738BE71B95}">
      <dgm:prSet/>
      <dgm:spPr/>
      <dgm:t>
        <a:bodyPr/>
        <a:lstStyle/>
        <a:p>
          <a:endParaRPr lang="en-US"/>
        </a:p>
      </dgm:t>
    </dgm:pt>
    <dgm:pt modelId="{E233B58E-EA55-1B46-9555-70FF2370B4E1}" type="sibTrans" cxnId="{D8DA7797-15A4-C446-9DEE-E0738BE71B95}">
      <dgm:prSet/>
      <dgm:spPr/>
      <dgm:t>
        <a:bodyPr/>
        <a:lstStyle/>
        <a:p>
          <a:endParaRPr lang="en-US"/>
        </a:p>
      </dgm:t>
    </dgm:pt>
    <dgm:pt modelId="{92B97474-A366-B145-8512-9ED861BFB59F}">
      <dgm:prSet/>
      <dgm:spPr/>
      <dgm:t>
        <a:bodyPr/>
        <a:lstStyle/>
        <a:p>
          <a:r>
            <a:rPr lang="en-US" dirty="0"/>
            <a:t>VR/MR Application Development: </a:t>
          </a:r>
          <a:r>
            <a:rPr lang="en-US" b="1" dirty="0"/>
            <a:t>$60,000 </a:t>
          </a:r>
        </a:p>
      </dgm:t>
    </dgm:pt>
    <dgm:pt modelId="{6BE2011D-62E1-3341-82EB-53E577E6D525}" type="parTrans" cxnId="{AEBF2D25-09DC-0646-8845-EB9328953D21}">
      <dgm:prSet/>
      <dgm:spPr/>
      <dgm:t>
        <a:bodyPr/>
        <a:lstStyle/>
        <a:p>
          <a:endParaRPr lang="en-US"/>
        </a:p>
      </dgm:t>
    </dgm:pt>
    <dgm:pt modelId="{EC42290D-7AF2-6B4D-8F79-58A0DBC82E83}" type="sibTrans" cxnId="{AEBF2D25-09DC-0646-8845-EB9328953D21}">
      <dgm:prSet/>
      <dgm:spPr/>
      <dgm:t>
        <a:bodyPr/>
        <a:lstStyle/>
        <a:p>
          <a:endParaRPr lang="en-US"/>
        </a:p>
      </dgm:t>
    </dgm:pt>
    <dgm:pt modelId="{7AC3F819-7F97-3840-A2DD-7F2406D7CACA}">
      <dgm:prSet/>
      <dgm:spPr/>
      <dgm:t>
        <a:bodyPr/>
        <a:lstStyle/>
        <a:p>
          <a:r>
            <a:rPr lang="en-US" dirty="0"/>
            <a:t>Data Processing &amp; AI Model Training: </a:t>
          </a:r>
          <a:r>
            <a:rPr lang="en-US" b="1" dirty="0"/>
            <a:t>$30,000</a:t>
          </a:r>
        </a:p>
      </dgm:t>
    </dgm:pt>
    <dgm:pt modelId="{FDB8C002-83C8-9944-BEF5-9240BB7DE019}" type="parTrans" cxnId="{5F33E95B-A68D-4943-80A9-BBD492DC4AA9}">
      <dgm:prSet/>
      <dgm:spPr/>
      <dgm:t>
        <a:bodyPr/>
        <a:lstStyle/>
        <a:p>
          <a:endParaRPr lang="en-US"/>
        </a:p>
      </dgm:t>
    </dgm:pt>
    <dgm:pt modelId="{7CF239A8-76DD-CB41-8589-499D5A3A5F45}" type="sibTrans" cxnId="{5F33E95B-A68D-4943-80A9-BBD492DC4AA9}">
      <dgm:prSet/>
      <dgm:spPr/>
      <dgm:t>
        <a:bodyPr/>
        <a:lstStyle/>
        <a:p>
          <a:endParaRPr lang="en-US"/>
        </a:p>
      </dgm:t>
    </dgm:pt>
    <dgm:pt modelId="{BB4BCF2A-4AD2-3D4E-8979-F763B825B834}">
      <dgm:prSet/>
      <dgm:spPr/>
      <dgm:t>
        <a:bodyPr/>
        <a:lstStyle/>
        <a:p>
          <a:r>
            <a:rPr lang="en-US" dirty="0"/>
            <a:t>Project Management, Testing &amp; Quality Assurance: </a:t>
          </a:r>
          <a:r>
            <a:rPr lang="en-US" b="1" dirty="0"/>
            <a:t>$30,000 </a:t>
          </a:r>
        </a:p>
      </dgm:t>
    </dgm:pt>
    <dgm:pt modelId="{71585B21-4C31-9B46-9FF8-26F9B45FE296}" type="parTrans" cxnId="{B6366D5A-3007-E14E-97B8-8E23FA93EC18}">
      <dgm:prSet/>
      <dgm:spPr/>
      <dgm:t>
        <a:bodyPr/>
        <a:lstStyle/>
        <a:p>
          <a:endParaRPr lang="en-US"/>
        </a:p>
      </dgm:t>
    </dgm:pt>
    <dgm:pt modelId="{1C3F3605-51EE-B14C-A442-FE7FDF8D827C}" type="sibTrans" cxnId="{B6366D5A-3007-E14E-97B8-8E23FA93EC18}">
      <dgm:prSet/>
      <dgm:spPr/>
      <dgm:t>
        <a:bodyPr/>
        <a:lstStyle/>
        <a:p>
          <a:endParaRPr lang="en-US"/>
        </a:p>
      </dgm:t>
    </dgm:pt>
    <dgm:pt modelId="{66922847-8C14-954D-982E-765CE6C7AA9C}">
      <dgm:prSet/>
      <dgm:spPr/>
      <dgm:t>
        <a:bodyPr/>
        <a:lstStyle/>
        <a:p>
          <a:r>
            <a:rPr lang="en-US" dirty="0"/>
            <a:t>Azure Cloud Server &amp; Storage - Costs Based on Actuals</a:t>
          </a:r>
        </a:p>
      </dgm:t>
    </dgm:pt>
    <dgm:pt modelId="{6BD73BF0-630A-7D4A-97AC-2C8FA34B2E80}" type="parTrans" cxnId="{0F7C1AB8-DDF7-3640-BDE7-CD45E1430FDC}">
      <dgm:prSet/>
      <dgm:spPr/>
      <dgm:t>
        <a:bodyPr/>
        <a:lstStyle/>
        <a:p>
          <a:endParaRPr lang="en-US"/>
        </a:p>
      </dgm:t>
    </dgm:pt>
    <dgm:pt modelId="{ED092B8F-61FB-2E44-971D-B460C42FB52C}" type="sibTrans" cxnId="{0F7C1AB8-DDF7-3640-BDE7-CD45E1430FDC}">
      <dgm:prSet/>
      <dgm:spPr/>
      <dgm:t>
        <a:bodyPr/>
        <a:lstStyle/>
        <a:p>
          <a:endParaRPr lang="en-US"/>
        </a:p>
      </dgm:t>
    </dgm:pt>
    <dgm:pt modelId="{3572558A-3157-B741-A747-2D7D28482040}" type="pres">
      <dgm:prSet presAssocID="{E20B5036-0CFB-3045-8847-86914756682C}" presName="cycle" presStyleCnt="0">
        <dgm:presLayoutVars>
          <dgm:dir/>
          <dgm:resizeHandles val="exact"/>
        </dgm:presLayoutVars>
      </dgm:prSet>
      <dgm:spPr/>
    </dgm:pt>
    <dgm:pt modelId="{78C22243-7B69-BF44-B5FA-182910179852}" type="pres">
      <dgm:prSet presAssocID="{7CF357A2-8EA0-544E-B2E6-7C8D380A0336}" presName="node" presStyleLbl="node1" presStyleIdx="0" presStyleCnt="5">
        <dgm:presLayoutVars>
          <dgm:bulletEnabled val="1"/>
        </dgm:presLayoutVars>
      </dgm:prSet>
      <dgm:spPr/>
    </dgm:pt>
    <dgm:pt modelId="{32C32A5E-0BD2-1F47-8A43-0DDBE7D26B32}" type="pres">
      <dgm:prSet presAssocID="{7CF357A2-8EA0-544E-B2E6-7C8D380A0336}" presName="spNode" presStyleCnt="0"/>
      <dgm:spPr/>
    </dgm:pt>
    <dgm:pt modelId="{910E2A16-B4AD-584C-B960-99222E82ED80}" type="pres">
      <dgm:prSet presAssocID="{E233B58E-EA55-1B46-9555-70FF2370B4E1}" presName="sibTrans" presStyleLbl="sibTrans1D1" presStyleIdx="0" presStyleCnt="5"/>
      <dgm:spPr/>
    </dgm:pt>
    <dgm:pt modelId="{F2DB081C-2B01-444E-AB56-1987CB41BEDB}" type="pres">
      <dgm:prSet presAssocID="{92B97474-A366-B145-8512-9ED861BFB59F}" presName="node" presStyleLbl="node1" presStyleIdx="1" presStyleCnt="5">
        <dgm:presLayoutVars>
          <dgm:bulletEnabled val="1"/>
        </dgm:presLayoutVars>
      </dgm:prSet>
      <dgm:spPr/>
    </dgm:pt>
    <dgm:pt modelId="{49F637BC-6EDB-AA48-99F9-CFA42159A725}" type="pres">
      <dgm:prSet presAssocID="{92B97474-A366-B145-8512-9ED861BFB59F}" presName="spNode" presStyleCnt="0"/>
      <dgm:spPr/>
    </dgm:pt>
    <dgm:pt modelId="{186876D4-1C62-3744-BAA5-9F53704BD2DC}" type="pres">
      <dgm:prSet presAssocID="{EC42290D-7AF2-6B4D-8F79-58A0DBC82E83}" presName="sibTrans" presStyleLbl="sibTrans1D1" presStyleIdx="1" presStyleCnt="5"/>
      <dgm:spPr/>
    </dgm:pt>
    <dgm:pt modelId="{60AA2646-8D2C-9E4A-885E-E470995242A2}" type="pres">
      <dgm:prSet presAssocID="{7AC3F819-7F97-3840-A2DD-7F2406D7CACA}" presName="node" presStyleLbl="node1" presStyleIdx="2" presStyleCnt="5">
        <dgm:presLayoutVars>
          <dgm:bulletEnabled val="1"/>
        </dgm:presLayoutVars>
      </dgm:prSet>
      <dgm:spPr/>
    </dgm:pt>
    <dgm:pt modelId="{0C79A89C-BD7E-634F-8E60-1CCDEECB7F7E}" type="pres">
      <dgm:prSet presAssocID="{7AC3F819-7F97-3840-A2DD-7F2406D7CACA}" presName="spNode" presStyleCnt="0"/>
      <dgm:spPr/>
    </dgm:pt>
    <dgm:pt modelId="{8BCA2921-D26B-A646-8ABF-785E495EB1BD}" type="pres">
      <dgm:prSet presAssocID="{7CF239A8-76DD-CB41-8589-499D5A3A5F45}" presName="sibTrans" presStyleLbl="sibTrans1D1" presStyleIdx="2" presStyleCnt="5"/>
      <dgm:spPr/>
    </dgm:pt>
    <dgm:pt modelId="{D0D7EB87-8EF0-4941-9B13-8A146CCBD1C0}" type="pres">
      <dgm:prSet presAssocID="{BB4BCF2A-4AD2-3D4E-8979-F763B825B834}" presName="node" presStyleLbl="node1" presStyleIdx="3" presStyleCnt="5">
        <dgm:presLayoutVars>
          <dgm:bulletEnabled val="1"/>
        </dgm:presLayoutVars>
      </dgm:prSet>
      <dgm:spPr/>
    </dgm:pt>
    <dgm:pt modelId="{CFE95D74-4E78-084F-AAAE-9575E6065481}" type="pres">
      <dgm:prSet presAssocID="{BB4BCF2A-4AD2-3D4E-8979-F763B825B834}" presName="spNode" presStyleCnt="0"/>
      <dgm:spPr/>
    </dgm:pt>
    <dgm:pt modelId="{1AD22C15-B8B3-EA4F-830E-3B5516087648}" type="pres">
      <dgm:prSet presAssocID="{1C3F3605-51EE-B14C-A442-FE7FDF8D827C}" presName="sibTrans" presStyleLbl="sibTrans1D1" presStyleIdx="3" presStyleCnt="5"/>
      <dgm:spPr/>
    </dgm:pt>
    <dgm:pt modelId="{2A0C40E1-F360-AE47-905B-5CFC3E23552C}" type="pres">
      <dgm:prSet presAssocID="{66922847-8C14-954D-982E-765CE6C7AA9C}" presName="node" presStyleLbl="node1" presStyleIdx="4" presStyleCnt="5">
        <dgm:presLayoutVars>
          <dgm:bulletEnabled val="1"/>
        </dgm:presLayoutVars>
      </dgm:prSet>
      <dgm:spPr/>
    </dgm:pt>
    <dgm:pt modelId="{344DBBFA-4DA1-714E-AFF9-C47E2DB6927C}" type="pres">
      <dgm:prSet presAssocID="{66922847-8C14-954D-982E-765CE6C7AA9C}" presName="spNode" presStyleCnt="0"/>
      <dgm:spPr/>
    </dgm:pt>
    <dgm:pt modelId="{8E2DE385-AE79-144F-8598-F6CA138F3112}" type="pres">
      <dgm:prSet presAssocID="{ED092B8F-61FB-2E44-971D-B460C42FB52C}" presName="sibTrans" presStyleLbl="sibTrans1D1" presStyleIdx="4" presStyleCnt="5"/>
      <dgm:spPr/>
    </dgm:pt>
  </dgm:ptLst>
  <dgm:cxnLst>
    <dgm:cxn modelId="{AEBF2D25-09DC-0646-8845-EB9328953D21}" srcId="{E20B5036-0CFB-3045-8847-86914756682C}" destId="{92B97474-A366-B145-8512-9ED861BFB59F}" srcOrd="1" destOrd="0" parTransId="{6BE2011D-62E1-3341-82EB-53E577E6D525}" sibTransId="{EC42290D-7AF2-6B4D-8F79-58A0DBC82E83}"/>
    <dgm:cxn modelId="{B6366D5A-3007-E14E-97B8-8E23FA93EC18}" srcId="{E20B5036-0CFB-3045-8847-86914756682C}" destId="{BB4BCF2A-4AD2-3D4E-8979-F763B825B834}" srcOrd="3" destOrd="0" parTransId="{71585B21-4C31-9B46-9FF8-26F9B45FE296}" sibTransId="{1C3F3605-51EE-B14C-A442-FE7FDF8D827C}"/>
    <dgm:cxn modelId="{5F33E95B-A68D-4943-80A9-BBD492DC4AA9}" srcId="{E20B5036-0CFB-3045-8847-86914756682C}" destId="{7AC3F819-7F97-3840-A2DD-7F2406D7CACA}" srcOrd="2" destOrd="0" parTransId="{FDB8C002-83C8-9944-BEF5-9240BB7DE019}" sibTransId="{7CF239A8-76DD-CB41-8589-499D5A3A5F45}"/>
    <dgm:cxn modelId="{645ED56D-54A1-CF4F-BFE0-7F25C0AADD93}" type="presOf" srcId="{EC42290D-7AF2-6B4D-8F79-58A0DBC82E83}" destId="{186876D4-1C62-3744-BAA5-9F53704BD2DC}" srcOrd="0" destOrd="0" presId="urn:microsoft.com/office/officeart/2005/8/layout/cycle6"/>
    <dgm:cxn modelId="{32318C79-9174-0840-8C59-7D859C3D27AF}" type="presOf" srcId="{92B97474-A366-B145-8512-9ED861BFB59F}" destId="{F2DB081C-2B01-444E-AB56-1987CB41BEDB}" srcOrd="0" destOrd="0" presId="urn:microsoft.com/office/officeart/2005/8/layout/cycle6"/>
    <dgm:cxn modelId="{701D2C8C-F872-AF43-9FE4-2873039C6421}" type="presOf" srcId="{7CF357A2-8EA0-544E-B2E6-7C8D380A0336}" destId="{78C22243-7B69-BF44-B5FA-182910179852}" srcOrd="0" destOrd="0" presId="urn:microsoft.com/office/officeart/2005/8/layout/cycle6"/>
    <dgm:cxn modelId="{D8DA7797-15A4-C446-9DEE-E0738BE71B95}" srcId="{E20B5036-0CFB-3045-8847-86914756682C}" destId="{7CF357A2-8EA0-544E-B2E6-7C8D380A0336}" srcOrd="0" destOrd="0" parTransId="{DE378AA6-90A2-8E41-8EFA-37AB4C399BA9}" sibTransId="{E233B58E-EA55-1B46-9555-70FF2370B4E1}"/>
    <dgm:cxn modelId="{0F7C1AB8-DDF7-3640-BDE7-CD45E1430FDC}" srcId="{E20B5036-0CFB-3045-8847-86914756682C}" destId="{66922847-8C14-954D-982E-765CE6C7AA9C}" srcOrd="4" destOrd="0" parTransId="{6BD73BF0-630A-7D4A-97AC-2C8FA34B2E80}" sibTransId="{ED092B8F-61FB-2E44-971D-B460C42FB52C}"/>
    <dgm:cxn modelId="{7AA04ABE-AAFE-FC46-8FE5-0B1752452224}" type="presOf" srcId="{ED092B8F-61FB-2E44-971D-B460C42FB52C}" destId="{8E2DE385-AE79-144F-8598-F6CA138F3112}" srcOrd="0" destOrd="0" presId="urn:microsoft.com/office/officeart/2005/8/layout/cycle6"/>
    <dgm:cxn modelId="{E3DCA6C0-1B1C-C141-BBE6-8B604BD7D7C0}" type="presOf" srcId="{E20B5036-0CFB-3045-8847-86914756682C}" destId="{3572558A-3157-B741-A747-2D7D28482040}" srcOrd="0" destOrd="0" presId="urn:microsoft.com/office/officeart/2005/8/layout/cycle6"/>
    <dgm:cxn modelId="{A7702AC1-AA9B-1D40-8122-92F430D9ED2F}" type="presOf" srcId="{BB4BCF2A-4AD2-3D4E-8979-F763B825B834}" destId="{D0D7EB87-8EF0-4941-9B13-8A146CCBD1C0}" srcOrd="0" destOrd="0" presId="urn:microsoft.com/office/officeart/2005/8/layout/cycle6"/>
    <dgm:cxn modelId="{03EFB6DF-E1AD-8545-922B-6C03CE524A1F}" type="presOf" srcId="{1C3F3605-51EE-B14C-A442-FE7FDF8D827C}" destId="{1AD22C15-B8B3-EA4F-830E-3B5516087648}" srcOrd="0" destOrd="0" presId="urn:microsoft.com/office/officeart/2005/8/layout/cycle6"/>
    <dgm:cxn modelId="{649A9AE5-9388-B048-9031-2D5C2D4FECCC}" type="presOf" srcId="{7AC3F819-7F97-3840-A2DD-7F2406D7CACA}" destId="{60AA2646-8D2C-9E4A-885E-E470995242A2}" srcOrd="0" destOrd="0" presId="urn:microsoft.com/office/officeart/2005/8/layout/cycle6"/>
    <dgm:cxn modelId="{C32D4AF8-AD8D-A047-8219-47B471DEBDCD}" type="presOf" srcId="{E233B58E-EA55-1B46-9555-70FF2370B4E1}" destId="{910E2A16-B4AD-584C-B960-99222E82ED80}" srcOrd="0" destOrd="0" presId="urn:microsoft.com/office/officeart/2005/8/layout/cycle6"/>
    <dgm:cxn modelId="{418BE6FE-E20C-894C-A19B-4E61023F00D6}" type="presOf" srcId="{66922847-8C14-954D-982E-765CE6C7AA9C}" destId="{2A0C40E1-F360-AE47-905B-5CFC3E23552C}" srcOrd="0" destOrd="0" presId="urn:microsoft.com/office/officeart/2005/8/layout/cycle6"/>
    <dgm:cxn modelId="{B1F776FF-16FB-EF41-BF52-000537A88EC8}" type="presOf" srcId="{7CF239A8-76DD-CB41-8589-499D5A3A5F45}" destId="{8BCA2921-D26B-A646-8ABF-785E495EB1BD}" srcOrd="0" destOrd="0" presId="urn:microsoft.com/office/officeart/2005/8/layout/cycle6"/>
    <dgm:cxn modelId="{9FA32A38-D297-C044-A4DF-A29A5185ECE5}" type="presParOf" srcId="{3572558A-3157-B741-A747-2D7D28482040}" destId="{78C22243-7B69-BF44-B5FA-182910179852}" srcOrd="0" destOrd="0" presId="urn:microsoft.com/office/officeart/2005/8/layout/cycle6"/>
    <dgm:cxn modelId="{2FEDB819-1D04-2446-83C5-AE14FA9F61D4}" type="presParOf" srcId="{3572558A-3157-B741-A747-2D7D28482040}" destId="{32C32A5E-0BD2-1F47-8A43-0DDBE7D26B32}" srcOrd="1" destOrd="0" presId="urn:microsoft.com/office/officeart/2005/8/layout/cycle6"/>
    <dgm:cxn modelId="{C1CDC9CA-1945-4147-B9C2-013F8FA30D2C}" type="presParOf" srcId="{3572558A-3157-B741-A747-2D7D28482040}" destId="{910E2A16-B4AD-584C-B960-99222E82ED80}" srcOrd="2" destOrd="0" presId="urn:microsoft.com/office/officeart/2005/8/layout/cycle6"/>
    <dgm:cxn modelId="{14F0BABE-979D-4A4B-8B01-116368AB1F0D}" type="presParOf" srcId="{3572558A-3157-B741-A747-2D7D28482040}" destId="{F2DB081C-2B01-444E-AB56-1987CB41BEDB}" srcOrd="3" destOrd="0" presId="urn:microsoft.com/office/officeart/2005/8/layout/cycle6"/>
    <dgm:cxn modelId="{29213E42-3474-6B4F-89EC-9C08928FB461}" type="presParOf" srcId="{3572558A-3157-B741-A747-2D7D28482040}" destId="{49F637BC-6EDB-AA48-99F9-CFA42159A725}" srcOrd="4" destOrd="0" presId="urn:microsoft.com/office/officeart/2005/8/layout/cycle6"/>
    <dgm:cxn modelId="{6962E37E-D041-E741-BEA7-33A2CE857BD5}" type="presParOf" srcId="{3572558A-3157-B741-A747-2D7D28482040}" destId="{186876D4-1C62-3744-BAA5-9F53704BD2DC}" srcOrd="5" destOrd="0" presId="urn:microsoft.com/office/officeart/2005/8/layout/cycle6"/>
    <dgm:cxn modelId="{8266F3CE-395C-544D-B8D5-0EC7F2AC6F63}" type="presParOf" srcId="{3572558A-3157-B741-A747-2D7D28482040}" destId="{60AA2646-8D2C-9E4A-885E-E470995242A2}" srcOrd="6" destOrd="0" presId="urn:microsoft.com/office/officeart/2005/8/layout/cycle6"/>
    <dgm:cxn modelId="{F08A8F8C-8438-B04C-B497-1E79447028CC}" type="presParOf" srcId="{3572558A-3157-B741-A747-2D7D28482040}" destId="{0C79A89C-BD7E-634F-8E60-1CCDEECB7F7E}" srcOrd="7" destOrd="0" presId="urn:microsoft.com/office/officeart/2005/8/layout/cycle6"/>
    <dgm:cxn modelId="{D3D034FA-4620-7A44-80BC-1A3C135ADB5E}" type="presParOf" srcId="{3572558A-3157-B741-A747-2D7D28482040}" destId="{8BCA2921-D26B-A646-8ABF-785E495EB1BD}" srcOrd="8" destOrd="0" presId="urn:microsoft.com/office/officeart/2005/8/layout/cycle6"/>
    <dgm:cxn modelId="{8544D22D-B9B9-1646-9214-C579249153B7}" type="presParOf" srcId="{3572558A-3157-B741-A747-2D7D28482040}" destId="{D0D7EB87-8EF0-4941-9B13-8A146CCBD1C0}" srcOrd="9" destOrd="0" presId="urn:microsoft.com/office/officeart/2005/8/layout/cycle6"/>
    <dgm:cxn modelId="{EA6B50D2-7602-E740-90DE-A60277F46D83}" type="presParOf" srcId="{3572558A-3157-B741-A747-2D7D28482040}" destId="{CFE95D74-4E78-084F-AAAE-9575E6065481}" srcOrd="10" destOrd="0" presId="urn:microsoft.com/office/officeart/2005/8/layout/cycle6"/>
    <dgm:cxn modelId="{ADCE83FC-2F44-EE4F-9FFD-99469784EE7C}" type="presParOf" srcId="{3572558A-3157-B741-A747-2D7D28482040}" destId="{1AD22C15-B8B3-EA4F-830E-3B5516087648}" srcOrd="11" destOrd="0" presId="urn:microsoft.com/office/officeart/2005/8/layout/cycle6"/>
    <dgm:cxn modelId="{3EA17F99-6B70-8D49-A76F-3FFF823876A5}" type="presParOf" srcId="{3572558A-3157-B741-A747-2D7D28482040}" destId="{2A0C40E1-F360-AE47-905B-5CFC3E23552C}" srcOrd="12" destOrd="0" presId="urn:microsoft.com/office/officeart/2005/8/layout/cycle6"/>
    <dgm:cxn modelId="{DF333898-5FFC-CA49-9472-0AE4DCBE1003}" type="presParOf" srcId="{3572558A-3157-B741-A747-2D7D28482040}" destId="{344DBBFA-4DA1-714E-AFF9-C47E2DB6927C}" srcOrd="13" destOrd="0" presId="urn:microsoft.com/office/officeart/2005/8/layout/cycle6"/>
    <dgm:cxn modelId="{DC68761A-130A-5348-B30F-78C33BBEB03D}" type="presParOf" srcId="{3572558A-3157-B741-A747-2D7D28482040}" destId="{8E2DE385-AE79-144F-8598-F6CA138F3112}" srcOrd="14"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C22243-7B69-BF44-B5FA-182910179852}">
      <dsp:nvSpPr>
        <dsp:cNvPr id="0" name=""/>
        <dsp:cNvSpPr/>
      </dsp:nvSpPr>
      <dsp:spPr>
        <a:xfrm>
          <a:off x="4381678" y="3166"/>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AI Development &amp; Software Engineering: </a:t>
          </a:r>
          <a:r>
            <a:rPr lang="en-US" sz="1700" b="1" kern="1200" dirty="0"/>
            <a:t>$60,000</a:t>
          </a:r>
        </a:p>
      </dsp:txBody>
      <dsp:txXfrm>
        <a:off x="4444311" y="65799"/>
        <a:ext cx="1848651" cy="1157780"/>
      </dsp:txXfrm>
    </dsp:sp>
    <dsp:sp modelId="{910E2A16-B4AD-584C-B960-99222E82ED80}">
      <dsp:nvSpPr>
        <dsp:cNvPr id="0" name=""/>
        <dsp:cNvSpPr/>
      </dsp:nvSpPr>
      <dsp:spPr>
        <a:xfrm>
          <a:off x="2804563" y="644689"/>
          <a:ext cx="5128147" cy="5128147"/>
        </a:xfrm>
        <a:custGeom>
          <a:avLst/>
          <a:gdLst/>
          <a:ahLst/>
          <a:cxnLst/>
          <a:rect l="0" t="0" r="0" b="0"/>
          <a:pathLst>
            <a:path>
              <a:moveTo>
                <a:pt x="3564601" y="203264"/>
              </a:moveTo>
              <a:arcTo wR="2564073" hR="2564073" stAng="17578055" swAng="19621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2DB081C-2B01-444E-AB56-1987CB41BEDB}">
      <dsp:nvSpPr>
        <dsp:cNvPr id="0" name=""/>
        <dsp:cNvSpPr/>
      </dsp:nvSpPr>
      <dsp:spPr>
        <a:xfrm>
          <a:off x="6820256" y="1774897"/>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VR/MR Application Development: </a:t>
          </a:r>
          <a:r>
            <a:rPr lang="en-US" sz="1700" b="1" kern="1200" dirty="0"/>
            <a:t>$60,000 </a:t>
          </a:r>
        </a:p>
      </dsp:txBody>
      <dsp:txXfrm>
        <a:off x="6882889" y="1837530"/>
        <a:ext cx="1848651" cy="1157780"/>
      </dsp:txXfrm>
    </dsp:sp>
    <dsp:sp modelId="{186876D4-1C62-3744-BAA5-9F53704BD2DC}">
      <dsp:nvSpPr>
        <dsp:cNvPr id="0" name=""/>
        <dsp:cNvSpPr/>
      </dsp:nvSpPr>
      <dsp:spPr>
        <a:xfrm>
          <a:off x="2804563" y="644689"/>
          <a:ext cx="5128147" cy="5128147"/>
        </a:xfrm>
        <a:custGeom>
          <a:avLst/>
          <a:gdLst/>
          <a:ahLst/>
          <a:cxnLst/>
          <a:rect l="0" t="0" r="0" b="0"/>
          <a:pathLst>
            <a:path>
              <a:moveTo>
                <a:pt x="5124620" y="2429647"/>
              </a:moveTo>
              <a:arcTo wR="2564073" hR="2564073" stAng="21419688" swAng="219675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0AA2646-8D2C-9E4A-885E-E470995242A2}">
      <dsp:nvSpPr>
        <dsp:cNvPr id="0" name=""/>
        <dsp:cNvSpPr/>
      </dsp:nvSpPr>
      <dsp:spPr>
        <a:xfrm>
          <a:off x="5888802" y="4641618"/>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Data Processing &amp; AI Model Training: </a:t>
          </a:r>
          <a:r>
            <a:rPr lang="en-US" sz="1700" b="1" kern="1200" dirty="0"/>
            <a:t>$30,000</a:t>
          </a:r>
        </a:p>
      </dsp:txBody>
      <dsp:txXfrm>
        <a:off x="5951435" y="4704251"/>
        <a:ext cx="1848651" cy="1157780"/>
      </dsp:txXfrm>
    </dsp:sp>
    <dsp:sp modelId="{8BCA2921-D26B-A646-8ABF-785E495EB1BD}">
      <dsp:nvSpPr>
        <dsp:cNvPr id="0" name=""/>
        <dsp:cNvSpPr/>
      </dsp:nvSpPr>
      <dsp:spPr>
        <a:xfrm>
          <a:off x="2804563" y="644689"/>
          <a:ext cx="5128147" cy="5128147"/>
        </a:xfrm>
        <a:custGeom>
          <a:avLst/>
          <a:gdLst/>
          <a:ahLst/>
          <a:cxnLst/>
          <a:rect l="0" t="0" r="0" b="0"/>
          <a:pathLst>
            <a:path>
              <a:moveTo>
                <a:pt x="3074048" y="5076920"/>
              </a:moveTo>
              <a:arcTo wR="2564073" hR="2564073" stAng="4711669" swAng="137666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0D7EB87-8EF0-4941-9B13-8A146CCBD1C0}">
      <dsp:nvSpPr>
        <dsp:cNvPr id="0" name=""/>
        <dsp:cNvSpPr/>
      </dsp:nvSpPr>
      <dsp:spPr>
        <a:xfrm>
          <a:off x="2874553" y="4641618"/>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Project Management, Testing &amp; Quality Assurance: </a:t>
          </a:r>
          <a:r>
            <a:rPr lang="en-US" sz="1700" b="1" kern="1200" dirty="0"/>
            <a:t>$30,000 </a:t>
          </a:r>
        </a:p>
      </dsp:txBody>
      <dsp:txXfrm>
        <a:off x="2937186" y="4704251"/>
        <a:ext cx="1848651" cy="1157780"/>
      </dsp:txXfrm>
    </dsp:sp>
    <dsp:sp modelId="{1AD22C15-B8B3-EA4F-830E-3B5516087648}">
      <dsp:nvSpPr>
        <dsp:cNvPr id="0" name=""/>
        <dsp:cNvSpPr/>
      </dsp:nvSpPr>
      <dsp:spPr>
        <a:xfrm>
          <a:off x="2804563" y="644689"/>
          <a:ext cx="5128147" cy="5128147"/>
        </a:xfrm>
        <a:custGeom>
          <a:avLst/>
          <a:gdLst/>
          <a:ahLst/>
          <a:cxnLst/>
          <a:rect l="0" t="0" r="0" b="0"/>
          <a:pathLst>
            <a:path>
              <a:moveTo>
                <a:pt x="428584" y="3983284"/>
              </a:moveTo>
              <a:arcTo wR="2564073" hR="2564073" stAng="8783559" swAng="219675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A0C40E1-F360-AE47-905B-5CFC3E23552C}">
      <dsp:nvSpPr>
        <dsp:cNvPr id="0" name=""/>
        <dsp:cNvSpPr/>
      </dsp:nvSpPr>
      <dsp:spPr>
        <a:xfrm>
          <a:off x="1943099" y="1774897"/>
          <a:ext cx="1973917" cy="1283046"/>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Azure Cloud Server &amp; Storage - Costs Based on Actuals</a:t>
          </a:r>
        </a:p>
      </dsp:txBody>
      <dsp:txXfrm>
        <a:off x="2005732" y="1837530"/>
        <a:ext cx="1848651" cy="1157780"/>
      </dsp:txXfrm>
    </dsp:sp>
    <dsp:sp modelId="{8E2DE385-AE79-144F-8598-F6CA138F3112}">
      <dsp:nvSpPr>
        <dsp:cNvPr id="0" name=""/>
        <dsp:cNvSpPr/>
      </dsp:nvSpPr>
      <dsp:spPr>
        <a:xfrm>
          <a:off x="2804563" y="644689"/>
          <a:ext cx="5128147" cy="5128147"/>
        </a:xfrm>
        <a:custGeom>
          <a:avLst/>
          <a:gdLst/>
          <a:ahLst/>
          <a:cxnLst/>
          <a:rect l="0" t="0" r="0" b="0"/>
          <a:pathLst>
            <a:path>
              <a:moveTo>
                <a:pt x="446662" y="1118029"/>
              </a:moveTo>
              <a:arcTo wR="2564073" hR="2564073" stAng="12859821" swAng="19621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7074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03948"/>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Revolutionizing Football Training with AI-Powered VR</a:t>
            </a:r>
            <a:endParaRPr lang="en-US" sz="4450" dirty="0"/>
          </a:p>
        </p:txBody>
      </p:sp>
      <p:sp>
        <p:nvSpPr>
          <p:cNvPr id="4" name="Text 1"/>
          <p:cNvSpPr/>
          <p:nvPr/>
        </p:nvSpPr>
        <p:spPr>
          <a:xfrm>
            <a:off x="793790" y="3570446"/>
            <a:ext cx="7556421" cy="290322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 DBX London is set to transform football training through an innovative AI-powered VR application. This project integrates cutting-edge technologies, including Artificial Intelligence, Digital Twin technology, and Virtual Reality, to provide unparalleled insights and training experiences. The application aims to enhance player development, improve decision-making skills, and provide comprehensive performance analysis, ultimately revolutionizing the way football is taught and played. This initiative promises to deliver a new era of player development and strategic insight.</a:t>
            </a:r>
            <a:endParaRPr lang="en-US" sz="1750" dirty="0"/>
          </a:p>
        </p:txBody>
      </p:sp>
      <p:sp>
        <p:nvSpPr>
          <p:cNvPr id="7" name="Text 3"/>
          <p:cNvSpPr/>
          <p:nvPr/>
        </p:nvSpPr>
        <p:spPr>
          <a:xfrm>
            <a:off x="807645" y="6728817"/>
            <a:ext cx="5731700" cy="396835"/>
          </a:xfrm>
          <a:prstGeom prst="rect">
            <a:avLst/>
          </a:prstGeom>
          <a:noFill/>
          <a:ln/>
        </p:spPr>
        <p:txBody>
          <a:bodyPr wrap="none" lIns="0" tIns="0" rIns="0" bIns="0" rtlCol="0" anchor="t"/>
          <a:lstStyle/>
          <a:p>
            <a:pPr marL="0" indent="0" algn="l">
              <a:lnSpc>
                <a:spcPts val="3100"/>
              </a:lnSpc>
              <a:buNone/>
            </a:pPr>
            <a:r>
              <a:rPr lang="en-US" sz="2200" b="1" dirty="0">
                <a:solidFill>
                  <a:srgbClr val="E5E0DF"/>
                </a:solidFill>
                <a:latin typeface="Roboto Bold" pitchFamily="34" charset="0"/>
                <a:ea typeface="Roboto Bold" pitchFamily="34" charset="-122"/>
                <a:cs typeface="Roboto Bold" pitchFamily="34" charset="-120"/>
              </a:rPr>
              <a:t>By  </a:t>
            </a:r>
            <a:r>
              <a:rPr lang="en-US" sz="3200" b="1" dirty="0">
                <a:solidFill>
                  <a:srgbClr val="E5E0DF"/>
                </a:solidFill>
                <a:latin typeface="Roboto Bold" pitchFamily="34" charset="0"/>
                <a:ea typeface="Roboto Bold" pitchFamily="34" charset="-122"/>
                <a:cs typeface="Roboto Bold" pitchFamily="34" charset="-120"/>
              </a:rPr>
              <a:t>Data Software Technologies </a:t>
            </a:r>
            <a:endParaRPr 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5098" y="616863"/>
            <a:ext cx="11172587" cy="700921"/>
          </a:xfrm>
          <a:prstGeom prst="rect">
            <a:avLst/>
          </a:prstGeom>
          <a:noFill/>
          <a:ln/>
        </p:spPr>
        <p:txBody>
          <a:bodyPr wrap="none" lIns="0" tIns="0" rIns="0" bIns="0" rtlCol="0" anchor="t"/>
          <a:lstStyle/>
          <a:p>
            <a:pPr marL="0" indent="0">
              <a:lnSpc>
                <a:spcPts val="5500"/>
              </a:lnSpc>
              <a:buNone/>
            </a:pPr>
            <a:r>
              <a:rPr lang="en-US" sz="4400" dirty="0">
                <a:solidFill>
                  <a:srgbClr val="F2F2F3"/>
                </a:solidFill>
                <a:latin typeface="Poppins Light" pitchFamily="34" charset="0"/>
                <a:ea typeface="Poppins Light" pitchFamily="34" charset="-122"/>
                <a:cs typeface="Poppins Light" pitchFamily="34" charset="-120"/>
              </a:rPr>
              <a:t>Next Steps: Charting the Course Forward</a:t>
            </a:r>
            <a:endParaRPr lang="en-US" sz="4400" dirty="0"/>
          </a:p>
        </p:txBody>
      </p:sp>
      <p:sp>
        <p:nvSpPr>
          <p:cNvPr id="3" name="Text 1"/>
          <p:cNvSpPr/>
          <p:nvPr/>
        </p:nvSpPr>
        <p:spPr>
          <a:xfrm>
            <a:off x="1560790" y="2549604"/>
            <a:ext cx="3157538" cy="350401"/>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Poppins Light" pitchFamily="34" charset="0"/>
                <a:ea typeface="Poppins Light" pitchFamily="34" charset="-122"/>
                <a:cs typeface="Poppins Light" pitchFamily="34" charset="-120"/>
              </a:rPr>
              <a:t>Detailed Requirements</a:t>
            </a:r>
            <a:endParaRPr lang="en-US" sz="2200" dirty="0"/>
          </a:p>
        </p:txBody>
      </p:sp>
      <p:pic>
        <p:nvPicPr>
          <p:cNvPr id="4" name="Image 0" descr="preencoded.png"/>
          <p:cNvPicPr>
            <a:picLocks noChangeAspect="1"/>
          </p:cNvPicPr>
          <p:nvPr/>
        </p:nvPicPr>
        <p:blipFill>
          <a:blip r:embed="rId3"/>
          <a:stretch>
            <a:fillRect/>
          </a:stretch>
        </p:blipFill>
        <p:spPr>
          <a:xfrm>
            <a:off x="5054798" y="1766411"/>
            <a:ext cx="4520803" cy="4520803"/>
          </a:xfrm>
          <a:prstGeom prst="rect">
            <a:avLst/>
          </a:prstGeom>
        </p:spPr>
      </p:pic>
      <p:sp>
        <p:nvSpPr>
          <p:cNvPr id="5" name="Text 2"/>
          <p:cNvSpPr/>
          <p:nvPr/>
        </p:nvSpPr>
        <p:spPr>
          <a:xfrm>
            <a:off x="6364367" y="2507933"/>
            <a:ext cx="81915"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6" name="Text 3"/>
          <p:cNvSpPr/>
          <p:nvPr/>
        </p:nvSpPr>
        <p:spPr>
          <a:xfrm>
            <a:off x="9912072" y="2549604"/>
            <a:ext cx="2804160" cy="350401"/>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Finalize AI-VR Team</a:t>
            </a:r>
            <a:endParaRPr lang="en-US" sz="2200" dirty="0"/>
          </a:p>
        </p:txBody>
      </p:sp>
      <p:pic>
        <p:nvPicPr>
          <p:cNvPr id="7" name="Image 1" descr="preencoded.png"/>
          <p:cNvPicPr>
            <a:picLocks noChangeAspect="1"/>
          </p:cNvPicPr>
          <p:nvPr/>
        </p:nvPicPr>
        <p:blipFill>
          <a:blip r:embed="rId4"/>
          <a:stretch>
            <a:fillRect/>
          </a:stretch>
        </p:blipFill>
        <p:spPr>
          <a:xfrm>
            <a:off x="5054798" y="1766411"/>
            <a:ext cx="4520803" cy="4520803"/>
          </a:xfrm>
          <a:prstGeom prst="rect">
            <a:avLst/>
          </a:prstGeom>
        </p:spPr>
      </p:pic>
      <p:sp>
        <p:nvSpPr>
          <p:cNvPr id="8" name="Text 4"/>
          <p:cNvSpPr/>
          <p:nvPr/>
        </p:nvSpPr>
        <p:spPr>
          <a:xfrm>
            <a:off x="8529399" y="2892623"/>
            <a:ext cx="160496"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9" name="Text 5"/>
          <p:cNvSpPr/>
          <p:nvPr/>
        </p:nvSpPr>
        <p:spPr>
          <a:xfrm>
            <a:off x="9912072" y="4803100"/>
            <a:ext cx="3933230" cy="700802"/>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Pilot Test AI Digital Twin &amp; VR Simulation</a:t>
            </a:r>
            <a:endParaRPr lang="en-US" sz="2200" dirty="0"/>
          </a:p>
        </p:txBody>
      </p:sp>
      <p:pic>
        <p:nvPicPr>
          <p:cNvPr id="10" name="Image 2" descr="preencoded.png"/>
          <p:cNvPicPr>
            <a:picLocks noChangeAspect="1"/>
          </p:cNvPicPr>
          <p:nvPr/>
        </p:nvPicPr>
        <p:blipFill>
          <a:blip r:embed="rId5"/>
          <a:stretch>
            <a:fillRect/>
          </a:stretch>
        </p:blipFill>
        <p:spPr>
          <a:xfrm>
            <a:off x="5054798" y="1766411"/>
            <a:ext cx="4520803" cy="4520803"/>
          </a:xfrm>
          <a:prstGeom prst="rect">
            <a:avLst/>
          </a:prstGeom>
        </p:spPr>
      </p:pic>
      <p:sp>
        <p:nvSpPr>
          <p:cNvPr id="11" name="Text 6"/>
          <p:cNvSpPr/>
          <p:nvPr/>
        </p:nvSpPr>
        <p:spPr>
          <a:xfrm>
            <a:off x="8142923" y="5096947"/>
            <a:ext cx="164068"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2" name="Text 7"/>
          <p:cNvSpPr/>
          <p:nvPr/>
        </p:nvSpPr>
        <p:spPr>
          <a:xfrm>
            <a:off x="1028819" y="4978241"/>
            <a:ext cx="3689509" cy="350401"/>
          </a:xfrm>
          <a:prstGeom prst="rect">
            <a:avLst/>
          </a:prstGeom>
          <a:noFill/>
          <a:ln/>
        </p:spPr>
        <p:txBody>
          <a:bodyPr wrap="none" lIns="0" tIns="0" rIns="0" bIns="0" rtlCol="0" anchor="t"/>
          <a:lstStyle/>
          <a:p>
            <a:pPr marL="0" indent="0" algn="r">
              <a:lnSpc>
                <a:spcPts val="2750"/>
              </a:lnSpc>
              <a:buNone/>
            </a:pPr>
            <a:r>
              <a:rPr lang="en-US" sz="2200" dirty="0">
                <a:solidFill>
                  <a:srgbClr val="E5E0DF"/>
                </a:solidFill>
                <a:latin typeface="Poppins Light" pitchFamily="34" charset="0"/>
                <a:ea typeface="Poppins Light" pitchFamily="34" charset="-122"/>
                <a:cs typeface="Poppins Light" pitchFamily="34" charset="-120"/>
              </a:rPr>
              <a:t>Expand AI &amp; MR Integration</a:t>
            </a:r>
            <a:endParaRPr lang="en-US" sz="2200" dirty="0"/>
          </a:p>
        </p:txBody>
      </p:sp>
      <p:pic>
        <p:nvPicPr>
          <p:cNvPr id="13" name="Image 3" descr="preencoded.png"/>
          <p:cNvPicPr>
            <a:picLocks noChangeAspect="1"/>
          </p:cNvPicPr>
          <p:nvPr/>
        </p:nvPicPr>
        <p:blipFill>
          <a:blip r:embed="rId6"/>
          <a:stretch>
            <a:fillRect/>
          </a:stretch>
        </p:blipFill>
        <p:spPr>
          <a:xfrm>
            <a:off x="5054798" y="1766411"/>
            <a:ext cx="4520803" cy="4520803"/>
          </a:xfrm>
          <a:prstGeom prst="rect">
            <a:avLst/>
          </a:prstGeom>
        </p:spPr>
      </p:pic>
      <p:sp>
        <p:nvSpPr>
          <p:cNvPr id="14" name="Text 8"/>
          <p:cNvSpPr/>
          <p:nvPr/>
        </p:nvSpPr>
        <p:spPr>
          <a:xfrm>
            <a:off x="5934670" y="4712256"/>
            <a:ext cx="171926" cy="448628"/>
          </a:xfrm>
          <a:prstGeom prst="rect">
            <a:avLst/>
          </a:prstGeom>
          <a:noFill/>
          <a:ln/>
        </p:spPr>
        <p:txBody>
          <a:bodyPr wrap="none" lIns="0" tIns="0" rIns="0" bIns="0" rtlCol="0" anchor="t"/>
          <a:lstStyle/>
          <a:p>
            <a:pPr marL="0" indent="0">
              <a:lnSpc>
                <a:spcPts val="3500"/>
              </a:lnSpc>
              <a:buNone/>
            </a:pPr>
            <a:r>
              <a:rPr lang="en-US" sz="2200" dirty="0">
                <a:solidFill>
                  <a:srgbClr val="E5E0DF"/>
                </a:solidFill>
                <a:latin typeface="Poppins Light" pitchFamily="34" charset="0"/>
                <a:ea typeface="Poppins Light" pitchFamily="34" charset="-122"/>
                <a:cs typeface="Poppins Light" pitchFamily="34" charset="-120"/>
              </a:rPr>
              <a:t>4</a:t>
            </a:r>
            <a:endParaRPr lang="en-US" sz="2200" dirty="0"/>
          </a:p>
        </p:txBody>
      </p:sp>
      <p:sp>
        <p:nvSpPr>
          <p:cNvPr id="15" name="Text 9"/>
          <p:cNvSpPr/>
          <p:nvPr/>
        </p:nvSpPr>
        <p:spPr>
          <a:xfrm>
            <a:off x="785098" y="6539508"/>
            <a:ext cx="13060204" cy="1076563"/>
          </a:xfrm>
          <a:prstGeom prst="rect">
            <a:avLst/>
          </a:prstGeom>
          <a:noFill/>
          <a:ln/>
        </p:spPr>
        <p:txBody>
          <a:bodyPr wrap="square" lIns="0" tIns="0" rIns="0" bIns="0" rtlCol="0" anchor="t"/>
          <a:lstStyle/>
          <a:p>
            <a:pPr marL="0" indent="0">
              <a:lnSpc>
                <a:spcPts val="2800"/>
              </a:lnSpc>
              <a:buNone/>
            </a:pPr>
            <a:r>
              <a:rPr lang="en-US" sz="1750" dirty="0">
                <a:solidFill>
                  <a:srgbClr val="E5E0DF"/>
                </a:solidFill>
                <a:latin typeface="Roboto Light" pitchFamily="34" charset="0"/>
                <a:ea typeface="Roboto Light" pitchFamily="34" charset="-122"/>
                <a:cs typeface="Roboto Light" pitchFamily="34" charset="-120"/>
              </a:rPr>
              <a:t>To move forward, we must capture detailed requirements and define the project scope. It's critical to finalize the AI-VR team and technical architecture, and initiate data collection via wearables and tracking devices. A pilot test of the AI Digital Twin &amp; VR simulation will validate performance. Finally, expand AI &amp; MR integration across DBX London to create an immersive environment.</a:t>
            </a:r>
            <a:endParaRPr lang="en-US" sz="1750" dirty="0"/>
          </a:p>
        </p:txBody>
      </p:sp>
      <p:sp>
        <p:nvSpPr>
          <p:cNvPr id="18" name="TextBox 17">
            <a:extLst>
              <a:ext uri="{FF2B5EF4-FFF2-40B4-BE49-F238E27FC236}">
                <a16:creationId xmlns:a16="http://schemas.microsoft.com/office/drawing/2014/main" id="{A985DC92-00E9-21E5-5F5C-9EA2F4A368C3}"/>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350526"/>
            <a:ext cx="11697891"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Post-Deployment Support &amp; Maintenance</a:t>
            </a:r>
            <a:endParaRPr lang="en-US" sz="4450" dirty="0"/>
          </a:p>
        </p:txBody>
      </p:sp>
      <p:sp>
        <p:nvSpPr>
          <p:cNvPr id="3" name="Shape 1"/>
          <p:cNvSpPr/>
          <p:nvPr/>
        </p:nvSpPr>
        <p:spPr>
          <a:xfrm>
            <a:off x="793790"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4" name="Text 2"/>
          <p:cNvSpPr/>
          <p:nvPr/>
        </p:nvSpPr>
        <p:spPr>
          <a:xfrm>
            <a:off x="999173" y="2853095"/>
            <a:ext cx="9941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1</a:t>
            </a:r>
            <a:endParaRPr lang="en-US" sz="2650" dirty="0"/>
          </a:p>
        </p:txBody>
      </p:sp>
      <p:sp>
        <p:nvSpPr>
          <p:cNvPr id="5" name="Text 3"/>
          <p:cNvSpPr/>
          <p:nvPr/>
        </p:nvSpPr>
        <p:spPr>
          <a:xfrm>
            <a:off x="1530906"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30-Day Free Bug Fixing Warranty</a:t>
            </a:r>
            <a:endParaRPr lang="en-US" sz="2200" dirty="0"/>
          </a:p>
        </p:txBody>
      </p:sp>
      <p:sp>
        <p:nvSpPr>
          <p:cNvPr id="6" name="Text 4"/>
          <p:cNvSpPr/>
          <p:nvPr/>
        </p:nvSpPr>
        <p:spPr>
          <a:xfrm>
            <a:off x="1530906" y="3612833"/>
            <a:ext cx="3459242" cy="217741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All technical issues identified within the first 30 days post-deployment will be addressed and resolved at zero cost, ensuring a seamless transition and optimal system performance.</a:t>
            </a:r>
            <a:endParaRPr lang="en-US" sz="1750" dirty="0"/>
          </a:p>
        </p:txBody>
      </p:sp>
      <p:sp>
        <p:nvSpPr>
          <p:cNvPr id="7" name="Shape 5"/>
          <p:cNvSpPr/>
          <p:nvPr/>
        </p:nvSpPr>
        <p:spPr>
          <a:xfrm>
            <a:off x="5216962"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8" name="Text 6"/>
          <p:cNvSpPr/>
          <p:nvPr/>
        </p:nvSpPr>
        <p:spPr>
          <a:xfrm>
            <a:off x="5374719" y="2853095"/>
            <a:ext cx="194667"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2</a:t>
            </a:r>
            <a:endParaRPr lang="en-US" sz="2650" dirty="0"/>
          </a:p>
        </p:txBody>
      </p:sp>
      <p:sp>
        <p:nvSpPr>
          <p:cNvPr id="9" name="Text 7"/>
          <p:cNvSpPr/>
          <p:nvPr/>
        </p:nvSpPr>
        <p:spPr>
          <a:xfrm>
            <a:off x="5954078"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Focus on System Stability</a:t>
            </a:r>
            <a:endParaRPr lang="en-US" sz="2200" dirty="0"/>
          </a:p>
        </p:txBody>
      </p:sp>
      <p:sp>
        <p:nvSpPr>
          <p:cNvPr id="10" name="Text 8"/>
          <p:cNvSpPr/>
          <p:nvPr/>
        </p:nvSpPr>
        <p:spPr>
          <a:xfrm>
            <a:off x="5954078" y="3612833"/>
            <a:ext cx="3459242" cy="254031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During the warranty period, our dedicated technical team will prioritize critical system stability and performance issues, maintaining core functionality while systematically addressing any emergent challenges.</a:t>
            </a:r>
            <a:endParaRPr lang="en-US" sz="1750" dirty="0"/>
          </a:p>
        </p:txBody>
      </p:sp>
      <p:sp>
        <p:nvSpPr>
          <p:cNvPr id="11" name="Shape 9"/>
          <p:cNvSpPr/>
          <p:nvPr/>
        </p:nvSpPr>
        <p:spPr>
          <a:xfrm>
            <a:off x="9640133" y="2768084"/>
            <a:ext cx="510302" cy="510302"/>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12" name="Text 10"/>
          <p:cNvSpPr/>
          <p:nvPr/>
        </p:nvSpPr>
        <p:spPr>
          <a:xfrm>
            <a:off x="9795748" y="2853095"/>
            <a:ext cx="199072"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Poppins Light" pitchFamily="34" charset="0"/>
                <a:ea typeface="Poppins Light" pitchFamily="34" charset="-122"/>
                <a:cs typeface="Poppins Light" pitchFamily="34" charset="-120"/>
              </a:rPr>
              <a:t>3</a:t>
            </a:r>
            <a:endParaRPr lang="en-US" sz="2650" dirty="0"/>
          </a:p>
        </p:txBody>
      </p:sp>
      <p:sp>
        <p:nvSpPr>
          <p:cNvPr id="13" name="Text 11"/>
          <p:cNvSpPr/>
          <p:nvPr/>
        </p:nvSpPr>
        <p:spPr>
          <a:xfrm>
            <a:off x="10377249" y="2768084"/>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Ongoing System Stability</a:t>
            </a:r>
            <a:endParaRPr lang="en-US" sz="2200" dirty="0"/>
          </a:p>
        </p:txBody>
      </p:sp>
      <p:sp>
        <p:nvSpPr>
          <p:cNvPr id="14" name="Text 12"/>
          <p:cNvSpPr/>
          <p:nvPr/>
        </p:nvSpPr>
        <p:spPr>
          <a:xfrm>
            <a:off x="10377249" y="3612833"/>
            <a:ext cx="3459242" cy="326612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Our comprehensive maintenance program extends beyond the warranty period, guaranteeing continuous platform reliability through regular system health checks, performance optimization, and proactive monitoring to maximize DBX London's training effectiveness.</a:t>
            </a:r>
            <a:endParaRPr lang="en-US" sz="1750" dirty="0"/>
          </a:p>
        </p:txBody>
      </p:sp>
      <p:sp>
        <p:nvSpPr>
          <p:cNvPr id="16" name="TextBox 15">
            <a:extLst>
              <a:ext uri="{FF2B5EF4-FFF2-40B4-BE49-F238E27FC236}">
                <a16:creationId xmlns:a16="http://schemas.microsoft.com/office/drawing/2014/main" id="{41FFD923-11B5-B1E8-2D30-97772E28A68D}"/>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2467689"/>
            <a:ext cx="7909322"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Next Steps: Project Execution</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a:pPr>
            <a:r>
              <a:rPr lang="en-US" sz="1750" dirty="0">
                <a:solidFill>
                  <a:srgbClr val="E5E0DF"/>
                </a:solidFill>
                <a:latin typeface="Roboto Light" pitchFamily="34" charset="0"/>
                <a:ea typeface="Roboto Light" pitchFamily="34" charset="-122"/>
                <a:cs typeface="Roboto Light" pitchFamily="34" charset="-120"/>
              </a:rPr>
              <a:t>Capture </a:t>
            </a:r>
            <a:r>
              <a:rPr lang="en-US" sz="1750" b="1" dirty="0">
                <a:solidFill>
                  <a:srgbClr val="E5E0DF"/>
                </a:solidFill>
                <a:latin typeface="Roboto Light" pitchFamily="34" charset="0"/>
                <a:ea typeface="Roboto Light" pitchFamily="34" charset="-122"/>
                <a:cs typeface="Roboto Light" pitchFamily="34" charset="-120"/>
              </a:rPr>
              <a:t>detailed requirements</a:t>
            </a:r>
            <a:r>
              <a:rPr lang="en-US" sz="1750" dirty="0">
                <a:solidFill>
                  <a:srgbClr val="E5E0DF"/>
                </a:solidFill>
                <a:latin typeface="Roboto Light" pitchFamily="34" charset="0"/>
                <a:ea typeface="Roboto Light" pitchFamily="34" charset="-122"/>
                <a:cs typeface="Roboto Light" pitchFamily="34" charset="-120"/>
              </a:rPr>
              <a:t> to define the project scope and objectives.</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2"/>
            </a:pPr>
            <a:r>
              <a:rPr lang="en-US" sz="1750" dirty="0">
                <a:solidFill>
                  <a:srgbClr val="E5E0DF"/>
                </a:solidFill>
                <a:latin typeface="Roboto Light" pitchFamily="34" charset="0"/>
                <a:ea typeface="Roboto Light" pitchFamily="34" charset="-122"/>
                <a:cs typeface="Roboto Light" pitchFamily="34" charset="-120"/>
              </a:rPr>
              <a:t>Finalize the </a:t>
            </a:r>
            <a:r>
              <a:rPr lang="en-US" sz="1750" b="1" dirty="0">
                <a:solidFill>
                  <a:srgbClr val="E5E0DF"/>
                </a:solidFill>
                <a:latin typeface="Roboto Light" pitchFamily="34" charset="0"/>
                <a:ea typeface="Roboto Light" pitchFamily="34" charset="-122"/>
                <a:cs typeface="Roboto Light" pitchFamily="34" charset="-120"/>
              </a:rPr>
              <a:t>AI-VR team</a:t>
            </a:r>
            <a:r>
              <a:rPr lang="en-US" sz="1750" dirty="0">
                <a:solidFill>
                  <a:srgbClr val="E5E0DF"/>
                </a:solidFill>
                <a:latin typeface="Roboto Light" pitchFamily="34" charset="0"/>
                <a:ea typeface="Roboto Light" pitchFamily="34" charset="-122"/>
                <a:cs typeface="Roboto Light" pitchFamily="34" charset="-120"/>
              </a:rPr>
              <a:t> to ensure the right expertise.</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3"/>
            </a:pPr>
            <a:r>
              <a:rPr lang="en-US" sz="1750" dirty="0">
                <a:solidFill>
                  <a:srgbClr val="E5E0DF"/>
                </a:solidFill>
                <a:latin typeface="Roboto Light" pitchFamily="34" charset="0"/>
                <a:ea typeface="Roboto Light" pitchFamily="34" charset="-122"/>
                <a:cs typeface="Roboto Light" pitchFamily="34" charset="-120"/>
              </a:rPr>
              <a:t>Initiate data collection using wearables to get player-specific data.</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4"/>
            </a:pPr>
            <a:r>
              <a:rPr lang="en-US" sz="1750" dirty="0">
                <a:solidFill>
                  <a:srgbClr val="E5E0DF"/>
                </a:solidFill>
                <a:latin typeface="Roboto Light" pitchFamily="34" charset="0"/>
                <a:ea typeface="Roboto Light" pitchFamily="34" charset="-122"/>
                <a:cs typeface="Roboto Light" pitchFamily="34" charset="-120"/>
              </a:rPr>
              <a:t>Conduct a </a:t>
            </a:r>
            <a:r>
              <a:rPr lang="en-US" sz="1750" b="1" dirty="0">
                <a:solidFill>
                  <a:srgbClr val="E5E0DF"/>
                </a:solidFill>
                <a:latin typeface="Roboto Light" pitchFamily="34" charset="0"/>
                <a:ea typeface="Roboto Light" pitchFamily="34" charset="-122"/>
                <a:cs typeface="Roboto Light" pitchFamily="34" charset="-120"/>
              </a:rPr>
              <a:t>pilot test</a:t>
            </a:r>
            <a:r>
              <a:rPr lang="en-US" sz="1750" dirty="0">
                <a:solidFill>
                  <a:srgbClr val="E5E0DF"/>
                </a:solidFill>
                <a:latin typeface="Roboto Light" pitchFamily="34" charset="0"/>
                <a:ea typeface="Roboto Light" pitchFamily="34" charset="-122"/>
                <a:cs typeface="Roboto Light" pitchFamily="34" charset="-120"/>
              </a:rPr>
              <a:t> for initial performance validation.</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nSpc>
                <a:spcPts val="2850"/>
              </a:lnSpc>
              <a:buSzPct val="100000"/>
              <a:buFont typeface="+mj-lt"/>
              <a:buAutoNum type="arabicPeriod" startAt="5"/>
            </a:pPr>
            <a:r>
              <a:rPr lang="en-US" sz="1750" dirty="0">
                <a:solidFill>
                  <a:srgbClr val="E5E0DF"/>
                </a:solidFill>
                <a:latin typeface="Roboto Light" pitchFamily="34" charset="0"/>
                <a:ea typeface="Roboto Light" pitchFamily="34" charset="-122"/>
                <a:cs typeface="Roboto Light" pitchFamily="34" charset="-120"/>
              </a:rPr>
              <a:t>Define the test data frequency for ongoing performance validation.</a:t>
            </a:r>
            <a:endParaRPr lang="en-US" sz="1750" dirty="0"/>
          </a:p>
        </p:txBody>
      </p:sp>
      <p:sp>
        <p:nvSpPr>
          <p:cNvPr id="9" name="TextBox 8">
            <a:extLst>
              <a:ext uri="{FF2B5EF4-FFF2-40B4-BE49-F238E27FC236}">
                <a16:creationId xmlns:a16="http://schemas.microsoft.com/office/drawing/2014/main" id="{7E68A096-B78C-1B7B-B05D-9201AD94686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0028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Thank You</a:t>
            </a:r>
            <a:endParaRPr lang="en-US" sz="4450" dirty="0"/>
          </a:p>
        </p:txBody>
      </p:sp>
      <p:sp>
        <p:nvSpPr>
          <p:cNvPr id="4" name="Text 1"/>
          <p:cNvSpPr/>
          <p:nvPr/>
        </p:nvSpPr>
        <p:spPr>
          <a:xfrm>
            <a:off x="793790" y="3349228"/>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We look forward to partnering with DBX London to revolutionize football training.</a:t>
            </a:r>
            <a:endParaRPr lang="en-US" sz="1750" dirty="0"/>
          </a:p>
        </p:txBody>
      </p:sp>
      <p:sp>
        <p:nvSpPr>
          <p:cNvPr id="5" name="Text 2"/>
          <p:cNvSpPr/>
          <p:nvPr/>
        </p:nvSpPr>
        <p:spPr>
          <a:xfrm>
            <a:off x="793790" y="4330184"/>
            <a:ext cx="7556421"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Contact us for further discussions and project kick-off:</a:t>
            </a:r>
            <a:endParaRPr lang="en-US" sz="1750" dirty="0"/>
          </a:p>
        </p:txBody>
      </p:sp>
      <p:sp>
        <p:nvSpPr>
          <p:cNvPr id="6" name="Text 3"/>
          <p:cNvSpPr/>
          <p:nvPr/>
        </p:nvSpPr>
        <p:spPr>
          <a:xfrm>
            <a:off x="793790" y="4948238"/>
            <a:ext cx="7556421"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Alex:-  Alex @</a:t>
            </a:r>
            <a:r>
              <a:rPr lang="en-US" sz="1750" dirty="0" err="1">
                <a:solidFill>
                  <a:srgbClr val="E5E0DF"/>
                </a:solidFill>
                <a:latin typeface="Roboto Light" pitchFamily="34" charset="0"/>
                <a:ea typeface="Roboto Light" pitchFamily="34" charset="-122"/>
                <a:cs typeface="Roboto Light" pitchFamily="34" charset="-120"/>
              </a:rPr>
              <a:t>Azzotto.com</a:t>
            </a:r>
            <a:endParaRPr lang="en-US" sz="1750" dirty="0"/>
          </a:p>
        </p:txBody>
      </p:sp>
      <p:sp>
        <p:nvSpPr>
          <p:cNvPr id="7" name="Text 4"/>
          <p:cNvSpPr/>
          <p:nvPr/>
        </p:nvSpPr>
        <p:spPr>
          <a:xfrm>
            <a:off x="793790" y="5566291"/>
            <a:ext cx="75564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9" name="TextBox 8">
            <a:extLst>
              <a:ext uri="{FF2B5EF4-FFF2-40B4-BE49-F238E27FC236}">
                <a16:creationId xmlns:a16="http://schemas.microsoft.com/office/drawing/2014/main" id="{488808DE-4545-DE51-D852-90E0683324E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4645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Project Objectives: A New Era of Football Training</a:t>
            </a:r>
            <a:endParaRPr lang="en-US" sz="4450" dirty="0"/>
          </a:p>
        </p:txBody>
      </p:sp>
      <p:pic>
        <p:nvPicPr>
          <p:cNvPr id="4" name="Image 1" descr="preencoded.png"/>
          <p:cNvPicPr>
            <a:picLocks noChangeAspect="1"/>
          </p:cNvPicPr>
          <p:nvPr/>
        </p:nvPicPr>
        <p:blipFill>
          <a:blip r:embed="rId4"/>
          <a:stretch>
            <a:fillRect/>
          </a:stretch>
        </p:blipFill>
        <p:spPr>
          <a:xfrm>
            <a:off x="6280190" y="2904173"/>
            <a:ext cx="566976" cy="566976"/>
          </a:xfrm>
          <a:prstGeom prst="rect">
            <a:avLst/>
          </a:prstGeom>
        </p:spPr>
      </p:pic>
      <p:sp>
        <p:nvSpPr>
          <p:cNvPr id="5" name="Text 1"/>
          <p:cNvSpPr/>
          <p:nvPr/>
        </p:nvSpPr>
        <p:spPr>
          <a:xfrm>
            <a:off x="6280190" y="3697962"/>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AI-Powered Digital Twin</a:t>
            </a:r>
            <a:endParaRPr lang="en-US" sz="2200" dirty="0"/>
          </a:p>
        </p:txBody>
      </p:sp>
      <p:sp>
        <p:nvSpPr>
          <p:cNvPr id="6" name="Text 2"/>
          <p:cNvSpPr/>
          <p:nvPr/>
        </p:nvSpPr>
        <p:spPr>
          <a:xfrm>
            <a:off x="6280190" y="4542711"/>
            <a:ext cx="2291953" cy="217741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Create a virtual replica of real-world player performance, providing a detailed and dynamic model for analysis.</a:t>
            </a:r>
            <a:endParaRPr lang="en-US" sz="1750" dirty="0"/>
          </a:p>
        </p:txBody>
      </p:sp>
      <p:pic>
        <p:nvPicPr>
          <p:cNvPr id="7" name="Image 2" descr="preencoded.png"/>
          <p:cNvPicPr>
            <a:picLocks noChangeAspect="1"/>
          </p:cNvPicPr>
          <p:nvPr/>
        </p:nvPicPr>
        <p:blipFill>
          <a:blip r:embed="rId5"/>
          <a:stretch>
            <a:fillRect/>
          </a:stretch>
        </p:blipFill>
        <p:spPr>
          <a:xfrm>
            <a:off x="8912304" y="2904173"/>
            <a:ext cx="566976" cy="566976"/>
          </a:xfrm>
          <a:prstGeom prst="rect">
            <a:avLst/>
          </a:prstGeom>
        </p:spPr>
      </p:pic>
      <p:sp>
        <p:nvSpPr>
          <p:cNvPr id="8" name="Text 3"/>
          <p:cNvSpPr/>
          <p:nvPr/>
        </p:nvSpPr>
        <p:spPr>
          <a:xfrm>
            <a:off x="8912304" y="3697962"/>
            <a:ext cx="2292072"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Predictive Analytics</a:t>
            </a:r>
            <a:endParaRPr lang="en-US" sz="2200" dirty="0"/>
          </a:p>
        </p:txBody>
      </p:sp>
      <p:sp>
        <p:nvSpPr>
          <p:cNvPr id="9" name="Text 4"/>
          <p:cNvSpPr/>
          <p:nvPr/>
        </p:nvSpPr>
        <p:spPr>
          <a:xfrm>
            <a:off x="8912304" y="4542711"/>
            <a:ext cx="2292072" cy="254031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Optimize training programs using AI-driven insights, ensuring tailored and effective player development strategies.</a:t>
            </a:r>
            <a:endParaRPr lang="en-US" sz="1750" dirty="0"/>
          </a:p>
        </p:txBody>
      </p:sp>
      <p:pic>
        <p:nvPicPr>
          <p:cNvPr id="10" name="Image 3" descr="preencoded.png"/>
          <p:cNvPicPr>
            <a:picLocks noChangeAspect="1"/>
          </p:cNvPicPr>
          <p:nvPr/>
        </p:nvPicPr>
        <p:blipFill>
          <a:blip r:embed="rId6"/>
          <a:stretch>
            <a:fillRect/>
          </a:stretch>
        </p:blipFill>
        <p:spPr>
          <a:xfrm>
            <a:off x="11544538" y="2904173"/>
            <a:ext cx="566976" cy="566976"/>
          </a:xfrm>
          <a:prstGeom prst="rect">
            <a:avLst/>
          </a:prstGeom>
        </p:spPr>
      </p:pic>
      <p:sp>
        <p:nvSpPr>
          <p:cNvPr id="11" name="Text 5"/>
          <p:cNvSpPr/>
          <p:nvPr/>
        </p:nvSpPr>
        <p:spPr>
          <a:xfrm>
            <a:off x="11544538" y="3697962"/>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Immersive VR Training</a:t>
            </a:r>
            <a:endParaRPr lang="en-US" sz="2200" dirty="0"/>
          </a:p>
        </p:txBody>
      </p:sp>
      <p:sp>
        <p:nvSpPr>
          <p:cNvPr id="12" name="Text 6"/>
          <p:cNvSpPr/>
          <p:nvPr/>
        </p:nvSpPr>
        <p:spPr>
          <a:xfrm>
            <a:off x="11544538" y="4542711"/>
            <a:ext cx="2291953"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Light" pitchFamily="34" charset="0"/>
                <a:ea typeface="Roboto Light" pitchFamily="34" charset="-122"/>
                <a:cs typeface="Roboto Light" pitchFamily="34" charset="-120"/>
              </a:rPr>
              <a:t>Develop a VR simulation for skill-building, offering a realistic and engaging training environment.</a:t>
            </a:r>
            <a:endParaRPr lang="en-US" sz="1750" dirty="0"/>
          </a:p>
        </p:txBody>
      </p:sp>
      <p:sp>
        <p:nvSpPr>
          <p:cNvPr id="15" name="TextBox 14">
            <a:extLst>
              <a:ext uri="{FF2B5EF4-FFF2-40B4-BE49-F238E27FC236}">
                <a16:creationId xmlns:a16="http://schemas.microsoft.com/office/drawing/2014/main" id="{9DB24DF9-410B-B560-6D01-33E5E854703E}"/>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22609"/>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Key Applications &amp; Their Transformative Purpose</a:t>
            </a:r>
            <a:endParaRPr lang="en-US" sz="4450" dirty="0"/>
          </a:p>
        </p:txBody>
      </p:sp>
      <p:sp>
        <p:nvSpPr>
          <p:cNvPr id="3" name="Text 1"/>
          <p:cNvSpPr/>
          <p:nvPr/>
        </p:nvSpPr>
        <p:spPr>
          <a:xfrm>
            <a:off x="793790" y="3807143"/>
            <a:ext cx="3218617"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VR Training Application</a:t>
            </a:r>
            <a:endParaRPr lang="en-US" sz="2200" dirty="0"/>
          </a:p>
        </p:txBody>
      </p:sp>
      <p:sp>
        <p:nvSpPr>
          <p:cNvPr id="4" name="Text 2"/>
          <p:cNvSpPr/>
          <p:nvPr/>
        </p:nvSpPr>
        <p:spPr>
          <a:xfrm>
            <a:off x="793790" y="438828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Provides an immersive football training experience using AI-driven simulations and real-time feedback, enhancing skill development.</a:t>
            </a:r>
            <a:endParaRPr lang="en-US" sz="1750" dirty="0"/>
          </a:p>
        </p:txBody>
      </p:sp>
      <p:sp>
        <p:nvSpPr>
          <p:cNvPr id="5" name="Text 3"/>
          <p:cNvSpPr/>
          <p:nvPr/>
        </p:nvSpPr>
        <p:spPr>
          <a:xfrm>
            <a:off x="5332928" y="380714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Mobile Application</a:t>
            </a:r>
            <a:endParaRPr lang="en-US" sz="2200" dirty="0"/>
          </a:p>
        </p:txBody>
      </p:sp>
      <p:sp>
        <p:nvSpPr>
          <p:cNvPr id="6" name="Text 4"/>
          <p:cNvSpPr/>
          <p:nvPr/>
        </p:nvSpPr>
        <p:spPr>
          <a:xfrm>
            <a:off x="5332928" y="438828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Enables players to track performance data, receive personalized training recommendations, and schedule sessions, fostering continuous improvement.</a:t>
            </a:r>
            <a:endParaRPr lang="en-US" sz="1750" dirty="0"/>
          </a:p>
        </p:txBody>
      </p:sp>
      <p:sp>
        <p:nvSpPr>
          <p:cNvPr id="7" name="Text 5"/>
          <p:cNvSpPr/>
          <p:nvPr/>
        </p:nvSpPr>
        <p:spPr>
          <a:xfrm>
            <a:off x="9872067" y="3807143"/>
            <a:ext cx="3762375" cy="354330"/>
          </a:xfrm>
          <a:prstGeom prst="rect">
            <a:avLst/>
          </a:prstGeom>
          <a:noFill/>
          <a:ln/>
        </p:spPr>
        <p:txBody>
          <a:bodyPr wrap="none" lIns="0" tIns="0" rIns="0" bIns="0" rtlCol="0" anchor="t"/>
          <a:lstStyle/>
          <a:p>
            <a:pPr marL="0" indent="0">
              <a:lnSpc>
                <a:spcPts val="2750"/>
              </a:lnSpc>
              <a:buNone/>
            </a:pPr>
            <a:r>
              <a:rPr lang="en-US" sz="2200" dirty="0">
                <a:solidFill>
                  <a:srgbClr val="F2F2F3"/>
                </a:solidFill>
                <a:latin typeface="Poppins Light" pitchFamily="34" charset="0"/>
                <a:ea typeface="Poppins Light" pitchFamily="34" charset="-122"/>
                <a:cs typeface="Poppins Light" pitchFamily="34" charset="-120"/>
              </a:rPr>
              <a:t>Admin Portal (Web-Based)</a:t>
            </a:r>
            <a:endParaRPr lang="en-US" sz="2200" dirty="0"/>
          </a:p>
        </p:txBody>
      </p:sp>
      <p:sp>
        <p:nvSpPr>
          <p:cNvPr id="8" name="Text 6"/>
          <p:cNvSpPr/>
          <p:nvPr/>
        </p:nvSpPr>
        <p:spPr>
          <a:xfrm>
            <a:off x="9872067" y="438828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Allows coaches and admins to monitor player progress, adjust training plans, and analyze AI-driven insights, optimizing team strategies.</a:t>
            </a:r>
            <a:endParaRPr lang="en-US" sz="1750" dirty="0"/>
          </a:p>
        </p:txBody>
      </p:sp>
      <p:sp>
        <p:nvSpPr>
          <p:cNvPr id="10" name="TextBox 9">
            <a:extLst>
              <a:ext uri="{FF2B5EF4-FFF2-40B4-BE49-F238E27FC236}">
                <a16:creationId xmlns:a16="http://schemas.microsoft.com/office/drawing/2014/main" id="{A81781A2-5592-BC47-7F92-C56830038265}"/>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74000"/>
          </a:xfrm>
          <a:prstGeom prst="rect">
            <a:avLst/>
          </a:prstGeom>
        </p:spPr>
      </p:pic>
      <p:sp>
        <p:nvSpPr>
          <p:cNvPr id="3" name="Text 0"/>
          <p:cNvSpPr/>
          <p:nvPr/>
        </p:nvSpPr>
        <p:spPr>
          <a:xfrm>
            <a:off x="692706" y="3019782"/>
            <a:ext cx="10879098" cy="618530"/>
          </a:xfrm>
          <a:prstGeom prst="rect">
            <a:avLst/>
          </a:prstGeom>
          <a:noFill/>
          <a:ln/>
        </p:spPr>
        <p:txBody>
          <a:bodyPr wrap="none" lIns="0" tIns="0" rIns="0" bIns="0" rtlCol="0" anchor="t"/>
          <a:lstStyle/>
          <a:p>
            <a:pPr marL="0" indent="0">
              <a:lnSpc>
                <a:spcPts val="4850"/>
              </a:lnSpc>
              <a:buNone/>
            </a:pPr>
            <a:r>
              <a:rPr lang="en-US" sz="3850" dirty="0">
                <a:solidFill>
                  <a:srgbClr val="F2F2F3"/>
                </a:solidFill>
                <a:latin typeface="Poppins Light" pitchFamily="34" charset="0"/>
                <a:ea typeface="Poppins Light" pitchFamily="34" charset="-122"/>
                <a:cs typeface="Poppins Light" pitchFamily="34" charset="-120"/>
              </a:rPr>
              <a:t>Project Timeline &amp; Phases: A Strategic Rollout</a:t>
            </a:r>
            <a:endParaRPr lang="en-US" sz="3850" dirty="0"/>
          </a:p>
        </p:txBody>
      </p:sp>
      <p:sp>
        <p:nvSpPr>
          <p:cNvPr id="4" name="Shape 1"/>
          <p:cNvSpPr/>
          <p:nvPr/>
        </p:nvSpPr>
        <p:spPr>
          <a:xfrm>
            <a:off x="7303770" y="3935135"/>
            <a:ext cx="22860" cy="3748683"/>
          </a:xfrm>
          <a:prstGeom prst="roundRect">
            <a:avLst>
              <a:gd name="adj" fmla="val 363637"/>
            </a:avLst>
          </a:prstGeom>
          <a:solidFill>
            <a:srgbClr val="56565B"/>
          </a:solidFill>
          <a:ln/>
        </p:spPr>
        <p:txBody>
          <a:bodyPr/>
          <a:lstStyle/>
          <a:p>
            <a:endParaRPr lang="en-US"/>
          </a:p>
        </p:txBody>
      </p:sp>
      <p:sp>
        <p:nvSpPr>
          <p:cNvPr id="5" name="Shape 2"/>
          <p:cNvSpPr/>
          <p:nvPr/>
        </p:nvSpPr>
        <p:spPr>
          <a:xfrm>
            <a:off x="6422708" y="4368998"/>
            <a:ext cx="692706" cy="22860"/>
          </a:xfrm>
          <a:prstGeom prst="roundRect">
            <a:avLst>
              <a:gd name="adj" fmla="val 363637"/>
            </a:avLst>
          </a:prstGeom>
          <a:solidFill>
            <a:srgbClr val="56565B"/>
          </a:solidFill>
          <a:ln/>
        </p:spPr>
        <p:txBody>
          <a:bodyPr/>
          <a:lstStyle/>
          <a:p>
            <a:endParaRPr lang="en-US"/>
          </a:p>
        </p:txBody>
      </p:sp>
      <p:sp>
        <p:nvSpPr>
          <p:cNvPr id="6" name="Shape 3"/>
          <p:cNvSpPr/>
          <p:nvPr/>
        </p:nvSpPr>
        <p:spPr>
          <a:xfrm>
            <a:off x="7092553" y="4157782"/>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7" name="Text 4"/>
          <p:cNvSpPr/>
          <p:nvPr/>
        </p:nvSpPr>
        <p:spPr>
          <a:xfrm>
            <a:off x="7271861" y="4231958"/>
            <a:ext cx="86678"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1</a:t>
            </a:r>
            <a:endParaRPr lang="en-US" sz="2300" dirty="0"/>
          </a:p>
        </p:txBody>
      </p:sp>
      <p:sp>
        <p:nvSpPr>
          <p:cNvPr id="8" name="Text 5"/>
          <p:cNvSpPr/>
          <p:nvPr/>
        </p:nvSpPr>
        <p:spPr>
          <a:xfrm>
            <a:off x="3338036" y="4133017"/>
            <a:ext cx="2888694" cy="309205"/>
          </a:xfrm>
          <a:prstGeom prst="rect">
            <a:avLst/>
          </a:prstGeom>
          <a:noFill/>
          <a:ln/>
        </p:spPr>
        <p:txBody>
          <a:bodyPr wrap="none" lIns="0" tIns="0" rIns="0" bIns="0" rtlCol="0" anchor="t"/>
          <a:lstStyle/>
          <a:p>
            <a:pPr marL="0" indent="0" algn="r">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1: Data Collection</a:t>
            </a:r>
            <a:endParaRPr lang="en-US" sz="1900" dirty="0"/>
          </a:p>
        </p:txBody>
      </p:sp>
      <p:sp>
        <p:nvSpPr>
          <p:cNvPr id="9" name="Text 6"/>
          <p:cNvSpPr/>
          <p:nvPr/>
        </p:nvSpPr>
        <p:spPr>
          <a:xfrm>
            <a:off x="692706" y="4560927"/>
            <a:ext cx="5534025" cy="949762"/>
          </a:xfrm>
          <a:prstGeom prst="rect">
            <a:avLst/>
          </a:prstGeom>
          <a:noFill/>
          <a:ln/>
        </p:spPr>
        <p:txBody>
          <a:bodyPr wrap="square" lIns="0" tIns="0" rIns="0" bIns="0" rtlCol="0" anchor="t"/>
          <a:lstStyle/>
          <a:p>
            <a:pPr marL="0" indent="0" algn="r">
              <a:lnSpc>
                <a:spcPts val="2450"/>
              </a:lnSpc>
              <a:buNone/>
            </a:pPr>
            <a:r>
              <a:rPr lang="en-US" sz="1550" dirty="0">
                <a:solidFill>
                  <a:srgbClr val="E5E0DF"/>
                </a:solidFill>
                <a:latin typeface="Roboto Light" pitchFamily="34" charset="0"/>
                <a:ea typeface="Roboto Light" pitchFamily="34" charset="-122"/>
                <a:cs typeface="Roboto Light" pitchFamily="34" charset="-120"/>
              </a:rPr>
              <a:t>Focus on gathering comprehensive player data to build the foundation for the AI Digital Twin, laying the groundwork for future analysis.</a:t>
            </a:r>
            <a:endParaRPr lang="en-US" sz="1550" dirty="0"/>
          </a:p>
        </p:txBody>
      </p:sp>
      <p:sp>
        <p:nvSpPr>
          <p:cNvPr id="10" name="Shape 7"/>
          <p:cNvSpPr/>
          <p:nvPr/>
        </p:nvSpPr>
        <p:spPr>
          <a:xfrm>
            <a:off x="7514987" y="5358527"/>
            <a:ext cx="692706" cy="22860"/>
          </a:xfrm>
          <a:prstGeom prst="roundRect">
            <a:avLst>
              <a:gd name="adj" fmla="val 363637"/>
            </a:avLst>
          </a:prstGeom>
          <a:solidFill>
            <a:srgbClr val="56565B"/>
          </a:solidFill>
          <a:ln/>
        </p:spPr>
        <p:txBody>
          <a:bodyPr/>
          <a:lstStyle/>
          <a:p>
            <a:endParaRPr lang="en-US"/>
          </a:p>
        </p:txBody>
      </p:sp>
      <p:sp>
        <p:nvSpPr>
          <p:cNvPr id="11" name="Shape 8"/>
          <p:cNvSpPr/>
          <p:nvPr/>
        </p:nvSpPr>
        <p:spPr>
          <a:xfrm>
            <a:off x="7092553" y="5147310"/>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12" name="Text 9"/>
          <p:cNvSpPr/>
          <p:nvPr/>
        </p:nvSpPr>
        <p:spPr>
          <a:xfrm>
            <a:off x="7230308" y="5221486"/>
            <a:ext cx="169783"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2</a:t>
            </a:r>
            <a:endParaRPr lang="en-US" sz="2300" dirty="0"/>
          </a:p>
        </p:txBody>
      </p:sp>
      <p:sp>
        <p:nvSpPr>
          <p:cNvPr id="13" name="Text 10"/>
          <p:cNvSpPr/>
          <p:nvPr/>
        </p:nvSpPr>
        <p:spPr>
          <a:xfrm>
            <a:off x="8403669" y="5122545"/>
            <a:ext cx="3141702" cy="309205"/>
          </a:xfrm>
          <a:prstGeom prst="rect">
            <a:avLst/>
          </a:prstGeom>
          <a:noFill/>
          <a:ln/>
        </p:spPr>
        <p:txBody>
          <a:bodyPr wrap="none" lIns="0" tIns="0" rIns="0" bIns="0" rtlCol="0" anchor="t"/>
          <a:lstStyle/>
          <a:p>
            <a:pPr marL="0" indent="0" algn="l">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2: AI Training Model</a:t>
            </a:r>
            <a:endParaRPr lang="en-US" sz="1900" dirty="0"/>
          </a:p>
        </p:txBody>
      </p:sp>
      <p:sp>
        <p:nvSpPr>
          <p:cNvPr id="14" name="Text 11"/>
          <p:cNvSpPr/>
          <p:nvPr/>
        </p:nvSpPr>
        <p:spPr>
          <a:xfrm>
            <a:off x="8403669" y="5550456"/>
            <a:ext cx="5534025" cy="949762"/>
          </a:xfrm>
          <a:prstGeom prst="rect">
            <a:avLst/>
          </a:prstGeom>
          <a:noFill/>
          <a:ln/>
        </p:spPr>
        <p:txBody>
          <a:bodyPr wrap="square" lIns="0" tIns="0" rIns="0" bIns="0" rtlCol="0" anchor="t"/>
          <a:lstStyle/>
          <a:p>
            <a:pPr marL="0" indent="0" algn="l">
              <a:lnSpc>
                <a:spcPts val="2450"/>
              </a:lnSpc>
              <a:buNone/>
            </a:pPr>
            <a:r>
              <a:rPr lang="en-US" sz="1550" dirty="0">
                <a:solidFill>
                  <a:srgbClr val="E5E0DF"/>
                </a:solidFill>
                <a:latin typeface="Roboto Light" pitchFamily="34" charset="0"/>
                <a:ea typeface="Roboto Light" pitchFamily="34" charset="-122"/>
                <a:cs typeface="Roboto Light" pitchFamily="34" charset="-120"/>
              </a:rPr>
              <a:t>Develop the AI training model and VR simulation, creating the core of the immersive training experience and performance enhancement.</a:t>
            </a:r>
            <a:endParaRPr lang="en-US" sz="1550" dirty="0"/>
          </a:p>
        </p:txBody>
      </p:sp>
      <p:sp>
        <p:nvSpPr>
          <p:cNvPr id="15" name="Shape 12"/>
          <p:cNvSpPr/>
          <p:nvPr/>
        </p:nvSpPr>
        <p:spPr>
          <a:xfrm>
            <a:off x="6422708" y="6344126"/>
            <a:ext cx="692706" cy="22860"/>
          </a:xfrm>
          <a:prstGeom prst="roundRect">
            <a:avLst>
              <a:gd name="adj" fmla="val 363637"/>
            </a:avLst>
          </a:prstGeom>
          <a:solidFill>
            <a:srgbClr val="56565B"/>
          </a:solidFill>
          <a:ln/>
        </p:spPr>
        <p:txBody>
          <a:bodyPr/>
          <a:lstStyle/>
          <a:p>
            <a:endParaRPr lang="en-US"/>
          </a:p>
        </p:txBody>
      </p:sp>
      <p:sp>
        <p:nvSpPr>
          <p:cNvPr id="16" name="Shape 13"/>
          <p:cNvSpPr/>
          <p:nvPr/>
        </p:nvSpPr>
        <p:spPr>
          <a:xfrm>
            <a:off x="7092553" y="6132909"/>
            <a:ext cx="445294" cy="445294"/>
          </a:xfrm>
          <a:prstGeom prst="roundRect">
            <a:avLst>
              <a:gd name="adj" fmla="val 18668"/>
            </a:avLst>
          </a:prstGeom>
          <a:solidFill>
            <a:srgbClr val="3D3D42"/>
          </a:solidFill>
          <a:ln w="7620">
            <a:solidFill>
              <a:srgbClr val="56565B"/>
            </a:solidFill>
            <a:prstDash val="solid"/>
          </a:ln>
        </p:spPr>
        <p:txBody>
          <a:bodyPr/>
          <a:lstStyle/>
          <a:p>
            <a:endParaRPr lang="en-US"/>
          </a:p>
        </p:txBody>
      </p:sp>
      <p:sp>
        <p:nvSpPr>
          <p:cNvPr id="17" name="Text 14"/>
          <p:cNvSpPr/>
          <p:nvPr/>
        </p:nvSpPr>
        <p:spPr>
          <a:xfrm>
            <a:off x="7228284" y="6207085"/>
            <a:ext cx="173712" cy="296942"/>
          </a:xfrm>
          <a:prstGeom prst="rect">
            <a:avLst/>
          </a:prstGeom>
          <a:noFill/>
          <a:ln/>
        </p:spPr>
        <p:txBody>
          <a:bodyPr wrap="none" lIns="0" tIns="0" rIns="0" bIns="0" rtlCol="0" anchor="t"/>
          <a:lstStyle/>
          <a:p>
            <a:pPr marL="0" indent="0" algn="ctr">
              <a:lnSpc>
                <a:spcPts val="2300"/>
              </a:lnSpc>
              <a:buNone/>
            </a:pPr>
            <a:r>
              <a:rPr lang="en-US" sz="2300" dirty="0">
                <a:solidFill>
                  <a:srgbClr val="E5E0DF"/>
                </a:solidFill>
                <a:latin typeface="Poppins Light" pitchFamily="34" charset="0"/>
                <a:ea typeface="Poppins Light" pitchFamily="34" charset="-122"/>
                <a:cs typeface="Poppins Light" pitchFamily="34" charset="-120"/>
              </a:rPr>
              <a:t>3</a:t>
            </a:r>
            <a:endParaRPr lang="en-US" sz="2300" dirty="0"/>
          </a:p>
        </p:txBody>
      </p:sp>
      <p:sp>
        <p:nvSpPr>
          <p:cNvPr id="18" name="Text 15"/>
          <p:cNvSpPr/>
          <p:nvPr/>
        </p:nvSpPr>
        <p:spPr>
          <a:xfrm>
            <a:off x="2050137" y="6108144"/>
            <a:ext cx="4176593" cy="309205"/>
          </a:xfrm>
          <a:prstGeom prst="rect">
            <a:avLst/>
          </a:prstGeom>
          <a:noFill/>
          <a:ln/>
        </p:spPr>
        <p:txBody>
          <a:bodyPr wrap="none" lIns="0" tIns="0" rIns="0" bIns="0" rtlCol="0" anchor="t"/>
          <a:lstStyle/>
          <a:p>
            <a:pPr marL="0" indent="0" algn="r">
              <a:lnSpc>
                <a:spcPts val="2400"/>
              </a:lnSpc>
              <a:buNone/>
            </a:pPr>
            <a:r>
              <a:rPr lang="en-US" sz="1900" dirty="0">
                <a:solidFill>
                  <a:srgbClr val="E5E0DF"/>
                </a:solidFill>
                <a:latin typeface="Poppins Light" pitchFamily="34" charset="0"/>
                <a:ea typeface="Poppins Light" pitchFamily="34" charset="-122"/>
                <a:cs typeface="Poppins Light" pitchFamily="34" charset="-120"/>
              </a:rPr>
              <a:t>Phase 3: MR Deployment &amp; Testing</a:t>
            </a:r>
            <a:endParaRPr lang="en-US" sz="1900" dirty="0"/>
          </a:p>
        </p:txBody>
      </p:sp>
      <p:sp>
        <p:nvSpPr>
          <p:cNvPr id="19" name="Text 16"/>
          <p:cNvSpPr/>
          <p:nvPr/>
        </p:nvSpPr>
        <p:spPr>
          <a:xfrm>
            <a:off x="692706" y="6536055"/>
            <a:ext cx="5534025" cy="949762"/>
          </a:xfrm>
          <a:prstGeom prst="rect">
            <a:avLst/>
          </a:prstGeom>
          <a:noFill/>
          <a:ln/>
        </p:spPr>
        <p:txBody>
          <a:bodyPr wrap="square" lIns="0" tIns="0" rIns="0" bIns="0" rtlCol="0" anchor="t"/>
          <a:lstStyle/>
          <a:p>
            <a:pPr marL="0" indent="0" algn="r">
              <a:lnSpc>
                <a:spcPts val="2450"/>
              </a:lnSpc>
              <a:buNone/>
            </a:pPr>
            <a:r>
              <a:rPr lang="en-US" sz="1550" dirty="0">
                <a:solidFill>
                  <a:srgbClr val="E5E0DF"/>
                </a:solidFill>
                <a:latin typeface="Roboto Light" pitchFamily="34" charset="0"/>
                <a:ea typeface="Roboto Light" pitchFamily="34" charset="-122"/>
                <a:cs typeface="Roboto Light" pitchFamily="34" charset="-120"/>
              </a:rPr>
              <a:t>Implement and rigorously test the Mixed Reality deployment in real matches, validating the effectiveness and impact of the training application.</a:t>
            </a:r>
            <a:endParaRPr lang="en-US" sz="1550" dirty="0"/>
          </a:p>
        </p:txBody>
      </p:sp>
      <p:sp>
        <p:nvSpPr>
          <p:cNvPr id="21" name="TextBox 20">
            <a:extLst>
              <a:ext uri="{FF2B5EF4-FFF2-40B4-BE49-F238E27FC236}">
                <a16:creationId xmlns:a16="http://schemas.microsoft.com/office/drawing/2014/main" id="{839A97C3-035F-3F5B-190A-C47571A1CF1C}"/>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0668" y="456128"/>
            <a:ext cx="10392370" cy="518517"/>
          </a:xfrm>
          <a:prstGeom prst="rect">
            <a:avLst/>
          </a:prstGeom>
          <a:noFill/>
          <a:ln/>
        </p:spPr>
        <p:txBody>
          <a:bodyPr wrap="none" lIns="0" tIns="0" rIns="0" bIns="0" rtlCol="0" anchor="t"/>
          <a:lstStyle/>
          <a:p>
            <a:pPr marL="0" indent="0">
              <a:lnSpc>
                <a:spcPts val="4050"/>
              </a:lnSpc>
              <a:buNone/>
            </a:pPr>
            <a:r>
              <a:rPr lang="en-US" sz="3250" dirty="0">
                <a:solidFill>
                  <a:srgbClr val="F2F2F3"/>
                </a:solidFill>
                <a:latin typeface="Poppins Light" pitchFamily="34" charset="0"/>
                <a:ea typeface="Poppins Light" pitchFamily="34" charset="-122"/>
                <a:cs typeface="Poppins Light" pitchFamily="34" charset="-120"/>
              </a:rPr>
              <a:t>Cost Estimation: Strategic Investment in Innovation</a:t>
            </a:r>
            <a:endParaRPr lang="en-US" sz="3250" dirty="0"/>
          </a:p>
        </p:txBody>
      </p:sp>
      <p:graphicFrame>
        <p:nvGraphicFramePr>
          <p:cNvPr id="17" name="Diagram 16">
            <a:extLst>
              <a:ext uri="{FF2B5EF4-FFF2-40B4-BE49-F238E27FC236}">
                <a16:creationId xmlns:a16="http://schemas.microsoft.com/office/drawing/2014/main" id="{D58DD47B-45A0-81F6-A724-32ECC97B354E}"/>
              </a:ext>
            </a:extLst>
          </p:cNvPr>
          <p:cNvGraphicFramePr/>
          <p:nvPr>
            <p:extLst>
              <p:ext uri="{D42A27DB-BD31-4B8C-83A1-F6EECF244321}">
                <p14:modId xmlns:p14="http://schemas.microsoft.com/office/powerpoint/2010/main" val="606486111"/>
              </p:ext>
            </p:extLst>
          </p:nvPr>
        </p:nvGraphicFramePr>
        <p:xfrm>
          <a:off x="1468582" y="1648691"/>
          <a:ext cx="10737274" cy="60128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Box 17">
            <a:extLst>
              <a:ext uri="{FF2B5EF4-FFF2-40B4-BE49-F238E27FC236}">
                <a16:creationId xmlns:a16="http://schemas.microsoft.com/office/drawing/2014/main" id="{B303D0D5-F4A1-EEBC-042A-EFCBDE5AB909}"/>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8662"/>
            <a:ext cx="7556421" cy="2835116"/>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Required Resources &amp; Team Composition: Assembling the Dream Team</a:t>
            </a:r>
            <a:endParaRPr lang="en-US" sz="4450" dirty="0"/>
          </a:p>
        </p:txBody>
      </p:sp>
      <p:sp>
        <p:nvSpPr>
          <p:cNvPr id="4" name="Shape 1"/>
          <p:cNvSpPr/>
          <p:nvPr/>
        </p:nvSpPr>
        <p:spPr>
          <a:xfrm>
            <a:off x="6280190" y="3903940"/>
            <a:ext cx="3664863" cy="2047994"/>
          </a:xfrm>
          <a:prstGeom prst="roundRect">
            <a:avLst>
              <a:gd name="adj" fmla="val 4652"/>
            </a:avLst>
          </a:prstGeom>
          <a:solidFill>
            <a:srgbClr val="3D3D42"/>
          </a:solidFill>
          <a:ln w="7620">
            <a:solidFill>
              <a:srgbClr val="56565B"/>
            </a:solidFill>
            <a:prstDash val="solid"/>
          </a:ln>
        </p:spPr>
        <p:txBody>
          <a:bodyPr/>
          <a:lstStyle/>
          <a:p>
            <a:endParaRPr lang="en-US"/>
          </a:p>
        </p:txBody>
      </p:sp>
      <p:sp>
        <p:nvSpPr>
          <p:cNvPr id="5" name="Text 2"/>
          <p:cNvSpPr/>
          <p:nvPr/>
        </p:nvSpPr>
        <p:spPr>
          <a:xfrm>
            <a:off x="6514624" y="41383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AI &amp; ML Engineers</a:t>
            </a:r>
            <a:endParaRPr lang="en-US" sz="2200" dirty="0"/>
          </a:p>
        </p:txBody>
      </p:sp>
      <p:sp>
        <p:nvSpPr>
          <p:cNvPr id="6" name="Text 3"/>
          <p:cNvSpPr/>
          <p:nvPr/>
        </p:nvSpPr>
        <p:spPr>
          <a:xfrm>
            <a:off x="6514624" y="4628793"/>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Develop AI models, predictive analytics, and Digital Twin system.</a:t>
            </a:r>
            <a:endParaRPr lang="en-US" sz="1750" dirty="0"/>
          </a:p>
        </p:txBody>
      </p:sp>
      <p:sp>
        <p:nvSpPr>
          <p:cNvPr id="7" name="Shape 4"/>
          <p:cNvSpPr/>
          <p:nvPr/>
        </p:nvSpPr>
        <p:spPr>
          <a:xfrm>
            <a:off x="10171867" y="3903940"/>
            <a:ext cx="3664863" cy="2047994"/>
          </a:xfrm>
          <a:prstGeom prst="roundRect">
            <a:avLst>
              <a:gd name="adj" fmla="val 4652"/>
            </a:avLst>
          </a:prstGeom>
          <a:solidFill>
            <a:srgbClr val="3D3D42"/>
          </a:solidFill>
          <a:ln w="7620">
            <a:solidFill>
              <a:srgbClr val="56565B"/>
            </a:solidFill>
            <a:prstDash val="solid"/>
          </a:ln>
        </p:spPr>
        <p:txBody>
          <a:bodyPr/>
          <a:lstStyle/>
          <a:p>
            <a:endParaRPr lang="en-US"/>
          </a:p>
        </p:txBody>
      </p:sp>
      <p:sp>
        <p:nvSpPr>
          <p:cNvPr id="8" name="Text 5"/>
          <p:cNvSpPr/>
          <p:nvPr/>
        </p:nvSpPr>
        <p:spPr>
          <a:xfrm>
            <a:off x="10406301" y="41383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VR/MR Developers</a:t>
            </a:r>
            <a:endParaRPr lang="en-US" sz="2200" dirty="0"/>
          </a:p>
        </p:txBody>
      </p:sp>
      <p:sp>
        <p:nvSpPr>
          <p:cNvPr id="9" name="Text 6"/>
          <p:cNvSpPr/>
          <p:nvPr/>
        </p:nvSpPr>
        <p:spPr>
          <a:xfrm>
            <a:off x="10406301" y="4628793"/>
            <a:ext cx="319599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Build immersive VR training simulations and Mixed Reality overlays.</a:t>
            </a:r>
            <a:endParaRPr lang="en-US" sz="1750" dirty="0"/>
          </a:p>
        </p:txBody>
      </p:sp>
      <p:sp>
        <p:nvSpPr>
          <p:cNvPr id="10" name="Shape 7"/>
          <p:cNvSpPr/>
          <p:nvPr/>
        </p:nvSpPr>
        <p:spPr>
          <a:xfrm>
            <a:off x="6280190" y="6178748"/>
            <a:ext cx="7556421" cy="1322189"/>
          </a:xfrm>
          <a:prstGeom prst="roundRect">
            <a:avLst>
              <a:gd name="adj" fmla="val 7205"/>
            </a:avLst>
          </a:prstGeom>
          <a:solidFill>
            <a:srgbClr val="3D3D42"/>
          </a:solidFill>
          <a:ln w="7620">
            <a:solidFill>
              <a:srgbClr val="56565B"/>
            </a:solidFill>
            <a:prstDash val="solid"/>
          </a:ln>
        </p:spPr>
        <p:txBody>
          <a:bodyPr/>
          <a:lstStyle/>
          <a:p>
            <a:endParaRPr lang="en-US"/>
          </a:p>
        </p:txBody>
      </p:sp>
      <p:sp>
        <p:nvSpPr>
          <p:cNvPr id="11" name="Text 8"/>
          <p:cNvSpPr/>
          <p:nvPr/>
        </p:nvSpPr>
        <p:spPr>
          <a:xfrm>
            <a:off x="6514624" y="641318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Scientists</a:t>
            </a:r>
            <a:endParaRPr lang="en-US" sz="2200" dirty="0"/>
          </a:p>
        </p:txBody>
      </p:sp>
      <p:sp>
        <p:nvSpPr>
          <p:cNvPr id="12" name="Text 9"/>
          <p:cNvSpPr/>
          <p:nvPr/>
        </p:nvSpPr>
        <p:spPr>
          <a:xfrm>
            <a:off x="6514624" y="6903601"/>
            <a:ext cx="7087553" cy="362903"/>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Process and analyze player movement data for AI insights.</a:t>
            </a:r>
            <a:endParaRPr lang="en-US" sz="1750" dirty="0"/>
          </a:p>
        </p:txBody>
      </p:sp>
      <p:sp>
        <p:nvSpPr>
          <p:cNvPr id="14" name="TextBox 13">
            <a:extLst>
              <a:ext uri="{FF2B5EF4-FFF2-40B4-BE49-F238E27FC236}">
                <a16:creationId xmlns:a16="http://schemas.microsoft.com/office/drawing/2014/main" id="{1EBEB13B-20EF-154F-7170-1172082F19AF}"/>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9257" y="728305"/>
            <a:ext cx="7705487" cy="1926312"/>
          </a:xfrm>
          <a:prstGeom prst="rect">
            <a:avLst/>
          </a:prstGeom>
          <a:noFill/>
          <a:ln/>
        </p:spPr>
        <p:txBody>
          <a:bodyPr wrap="square" lIns="0" tIns="0" rIns="0" bIns="0" rtlCol="0" anchor="t"/>
          <a:lstStyle/>
          <a:p>
            <a:pPr marL="0" indent="0">
              <a:lnSpc>
                <a:spcPts val="5050"/>
              </a:lnSpc>
              <a:buNone/>
            </a:pPr>
            <a:r>
              <a:rPr lang="en-US" sz="4000" dirty="0">
                <a:solidFill>
                  <a:srgbClr val="F2F2F3"/>
                </a:solidFill>
                <a:latin typeface="Poppins Light" pitchFamily="34" charset="0"/>
                <a:ea typeface="Poppins Light" pitchFamily="34" charset="-122"/>
                <a:cs typeface="Poppins Light" pitchFamily="34" charset="-120"/>
              </a:rPr>
              <a:t>Agile Project Management &amp; Tools: Ensuring Seamless Execution</a:t>
            </a:r>
            <a:endParaRPr lang="en-US" sz="4000" dirty="0"/>
          </a:p>
        </p:txBody>
      </p:sp>
      <p:pic>
        <p:nvPicPr>
          <p:cNvPr id="4" name="Image 1" descr="preencoded.png"/>
          <p:cNvPicPr>
            <a:picLocks noChangeAspect="1"/>
          </p:cNvPicPr>
          <p:nvPr/>
        </p:nvPicPr>
        <p:blipFill>
          <a:blip r:embed="rId4"/>
          <a:stretch>
            <a:fillRect/>
          </a:stretch>
        </p:blipFill>
        <p:spPr>
          <a:xfrm>
            <a:off x="719257" y="2962870"/>
            <a:ext cx="1027509" cy="1512808"/>
          </a:xfrm>
          <a:prstGeom prst="rect">
            <a:avLst/>
          </a:prstGeom>
        </p:spPr>
      </p:pic>
      <p:sp>
        <p:nvSpPr>
          <p:cNvPr id="5" name="Text 1"/>
          <p:cNvSpPr/>
          <p:nvPr/>
        </p:nvSpPr>
        <p:spPr>
          <a:xfrm>
            <a:off x="2055019" y="3168372"/>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Scrum Framework</a:t>
            </a:r>
            <a:endParaRPr lang="en-US" sz="2000" dirty="0"/>
          </a:p>
        </p:txBody>
      </p:sp>
      <p:sp>
        <p:nvSpPr>
          <p:cNvPr id="6" name="Text 2"/>
          <p:cNvSpPr/>
          <p:nvPr/>
        </p:nvSpPr>
        <p:spPr>
          <a:xfrm>
            <a:off x="2055019" y="3612713"/>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Utilizing sprints, daily stand-ups, and retrospectives for iterative development and continuous improvement.</a:t>
            </a:r>
            <a:endParaRPr lang="en-US" sz="1600" dirty="0"/>
          </a:p>
        </p:txBody>
      </p:sp>
      <p:pic>
        <p:nvPicPr>
          <p:cNvPr id="7" name="Image 2" descr="preencoded.png"/>
          <p:cNvPicPr>
            <a:picLocks noChangeAspect="1"/>
          </p:cNvPicPr>
          <p:nvPr/>
        </p:nvPicPr>
        <p:blipFill>
          <a:blip r:embed="rId5"/>
          <a:stretch>
            <a:fillRect/>
          </a:stretch>
        </p:blipFill>
        <p:spPr>
          <a:xfrm>
            <a:off x="719257" y="4475678"/>
            <a:ext cx="1027509" cy="1512808"/>
          </a:xfrm>
          <a:prstGeom prst="rect">
            <a:avLst/>
          </a:prstGeom>
        </p:spPr>
      </p:pic>
      <p:sp>
        <p:nvSpPr>
          <p:cNvPr id="8" name="Text 3"/>
          <p:cNvSpPr/>
          <p:nvPr/>
        </p:nvSpPr>
        <p:spPr>
          <a:xfrm>
            <a:off x="2055019" y="4681180"/>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Azure DevOps</a:t>
            </a:r>
            <a:endParaRPr lang="en-US" sz="2000" dirty="0"/>
          </a:p>
        </p:txBody>
      </p:sp>
      <p:sp>
        <p:nvSpPr>
          <p:cNvPr id="9" name="Text 4"/>
          <p:cNvSpPr/>
          <p:nvPr/>
        </p:nvSpPr>
        <p:spPr>
          <a:xfrm>
            <a:off x="2055019" y="5125522"/>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Leveraging cloud-based project management and deployment for streamlined processes and efficient resource allocation.</a:t>
            </a:r>
            <a:endParaRPr lang="en-US" sz="1600" dirty="0"/>
          </a:p>
        </p:txBody>
      </p:sp>
      <p:pic>
        <p:nvPicPr>
          <p:cNvPr id="10" name="Image 3" descr="preencoded.png"/>
          <p:cNvPicPr>
            <a:picLocks noChangeAspect="1"/>
          </p:cNvPicPr>
          <p:nvPr/>
        </p:nvPicPr>
        <p:blipFill>
          <a:blip r:embed="rId6"/>
          <a:stretch>
            <a:fillRect/>
          </a:stretch>
        </p:blipFill>
        <p:spPr>
          <a:xfrm>
            <a:off x="719257" y="5988487"/>
            <a:ext cx="1027509" cy="1512808"/>
          </a:xfrm>
          <a:prstGeom prst="rect">
            <a:avLst/>
          </a:prstGeom>
        </p:spPr>
      </p:pic>
      <p:sp>
        <p:nvSpPr>
          <p:cNvPr id="11" name="Text 5"/>
          <p:cNvSpPr/>
          <p:nvPr/>
        </p:nvSpPr>
        <p:spPr>
          <a:xfrm>
            <a:off x="2055019" y="6193988"/>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E5E0DF"/>
                </a:solidFill>
                <a:latin typeface="Poppins Light" pitchFamily="34" charset="0"/>
                <a:ea typeface="Poppins Light" pitchFamily="34" charset="-122"/>
                <a:cs typeface="Poppins Light" pitchFamily="34" charset="-120"/>
              </a:rPr>
              <a:t>Demo Sessions</a:t>
            </a:r>
            <a:endParaRPr lang="en-US" sz="2000" dirty="0"/>
          </a:p>
        </p:txBody>
      </p:sp>
      <p:sp>
        <p:nvSpPr>
          <p:cNvPr id="12" name="Text 6"/>
          <p:cNvSpPr/>
          <p:nvPr/>
        </p:nvSpPr>
        <p:spPr>
          <a:xfrm>
            <a:off x="2055019" y="6638330"/>
            <a:ext cx="6369725" cy="657463"/>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Roboto Light" pitchFamily="34" charset="0"/>
                <a:ea typeface="Roboto Light" pitchFamily="34" charset="-122"/>
                <a:cs typeface="Roboto Light" pitchFamily="34" charset="-120"/>
              </a:rPr>
              <a:t>Conducting regular sessions for stakeholder review to ensure alignment and gather valuable feedback.</a:t>
            </a:r>
            <a:endParaRPr lang="en-US" sz="1600" dirty="0"/>
          </a:p>
        </p:txBody>
      </p:sp>
      <p:sp>
        <p:nvSpPr>
          <p:cNvPr id="14" name="TextBox 13">
            <a:extLst>
              <a:ext uri="{FF2B5EF4-FFF2-40B4-BE49-F238E27FC236}">
                <a16:creationId xmlns:a16="http://schemas.microsoft.com/office/drawing/2014/main" id="{1D3FD6D4-1164-6F28-D964-A8D964FEECDC}"/>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0784" y="617696"/>
            <a:ext cx="7575233" cy="2100977"/>
          </a:xfrm>
          <a:prstGeom prst="rect">
            <a:avLst/>
          </a:prstGeom>
          <a:noFill/>
          <a:ln/>
        </p:spPr>
        <p:txBody>
          <a:bodyPr wrap="square" lIns="0" tIns="0" rIns="0" bIns="0" rtlCol="0" anchor="t"/>
          <a:lstStyle/>
          <a:p>
            <a:pPr marL="0" indent="0">
              <a:lnSpc>
                <a:spcPts val="5500"/>
              </a:lnSpc>
              <a:buNone/>
            </a:pPr>
            <a:r>
              <a:rPr lang="en-US" sz="4400" dirty="0">
                <a:solidFill>
                  <a:srgbClr val="F2F2F3"/>
                </a:solidFill>
                <a:latin typeface="Poppins Light" pitchFamily="34" charset="0"/>
                <a:ea typeface="Poppins Light" pitchFamily="34" charset="-122"/>
                <a:cs typeface="Poppins Light" pitchFamily="34" charset="-120"/>
              </a:rPr>
              <a:t>Payment Plan: Structured &amp; Transparent Financial Strategy</a:t>
            </a:r>
            <a:endParaRPr lang="en-US" sz="4400" dirty="0"/>
          </a:p>
        </p:txBody>
      </p:sp>
      <p:sp>
        <p:nvSpPr>
          <p:cNvPr id="4" name="Shape 1"/>
          <p:cNvSpPr/>
          <p:nvPr/>
        </p:nvSpPr>
        <p:spPr>
          <a:xfrm>
            <a:off x="6270784" y="3306842"/>
            <a:ext cx="504230" cy="504230"/>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5" name="Text 2"/>
          <p:cNvSpPr/>
          <p:nvPr/>
        </p:nvSpPr>
        <p:spPr>
          <a:xfrm>
            <a:off x="6473785" y="3390781"/>
            <a:ext cx="98227" cy="336233"/>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Poppins Light" pitchFamily="34" charset="0"/>
                <a:ea typeface="Poppins Light" pitchFamily="34" charset="-122"/>
                <a:cs typeface="Poppins Light" pitchFamily="34" charset="-120"/>
              </a:rPr>
              <a:t>1</a:t>
            </a:r>
            <a:endParaRPr lang="en-US" sz="2600" dirty="0"/>
          </a:p>
        </p:txBody>
      </p:sp>
      <p:sp>
        <p:nvSpPr>
          <p:cNvPr id="6" name="Text 3"/>
          <p:cNvSpPr/>
          <p:nvPr/>
        </p:nvSpPr>
        <p:spPr>
          <a:xfrm>
            <a:off x="6999089" y="3306842"/>
            <a:ext cx="2801541" cy="350163"/>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Upfront Investment</a:t>
            </a:r>
            <a:endParaRPr lang="en-US" sz="2200" dirty="0"/>
          </a:p>
        </p:txBody>
      </p:sp>
      <p:sp>
        <p:nvSpPr>
          <p:cNvPr id="7" name="Text 4"/>
          <p:cNvSpPr/>
          <p:nvPr/>
        </p:nvSpPr>
        <p:spPr>
          <a:xfrm>
            <a:off x="6999089" y="3791426"/>
            <a:ext cx="2947273" cy="716994"/>
          </a:xfrm>
          <a:prstGeom prst="rect">
            <a:avLst/>
          </a:prstGeom>
          <a:noFill/>
          <a:ln/>
        </p:spPr>
        <p:txBody>
          <a:bodyPr wrap="square" lIns="0" tIns="0" rIns="0" bIns="0" rtlCol="0" anchor="t"/>
          <a:lstStyle/>
          <a:p>
            <a:pPr marL="0" indent="0">
              <a:lnSpc>
                <a:spcPts val="2800"/>
              </a:lnSpc>
              <a:buNone/>
            </a:pPr>
            <a:r>
              <a:rPr lang="en-US" sz="1750" b="1" dirty="0">
                <a:solidFill>
                  <a:srgbClr val="E5E0DF"/>
                </a:solidFill>
                <a:latin typeface="Roboto Light" pitchFamily="34" charset="0"/>
                <a:ea typeface="Roboto Light" pitchFamily="34" charset="-122"/>
                <a:cs typeface="Roboto Light" pitchFamily="34" charset="-120"/>
              </a:rPr>
              <a:t>20% on sign-up, </a:t>
            </a:r>
            <a:r>
              <a:rPr lang="en-US" sz="1750" dirty="0">
                <a:solidFill>
                  <a:srgbClr val="E5E0DF"/>
                </a:solidFill>
                <a:latin typeface="Roboto Light" pitchFamily="34" charset="0"/>
                <a:ea typeface="Roboto Light" pitchFamily="34" charset="-122"/>
                <a:cs typeface="Roboto Light" pitchFamily="34" charset="-120"/>
              </a:rPr>
              <a:t>securing commitment and resources.</a:t>
            </a:r>
            <a:endParaRPr lang="en-US" sz="1750" dirty="0"/>
          </a:p>
        </p:txBody>
      </p:sp>
      <p:sp>
        <p:nvSpPr>
          <p:cNvPr id="8" name="Shape 5"/>
          <p:cNvSpPr/>
          <p:nvPr/>
        </p:nvSpPr>
        <p:spPr>
          <a:xfrm>
            <a:off x="10170438" y="3306842"/>
            <a:ext cx="504230" cy="504230"/>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9" name="Text 6"/>
          <p:cNvSpPr/>
          <p:nvPr/>
        </p:nvSpPr>
        <p:spPr>
          <a:xfrm>
            <a:off x="10326410" y="3390781"/>
            <a:ext cx="192286" cy="336233"/>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Poppins Light" pitchFamily="34" charset="0"/>
                <a:ea typeface="Poppins Light" pitchFamily="34" charset="-122"/>
                <a:cs typeface="Poppins Light" pitchFamily="34" charset="-120"/>
              </a:rPr>
              <a:t>2</a:t>
            </a:r>
            <a:endParaRPr lang="en-US" sz="2600" dirty="0"/>
          </a:p>
        </p:txBody>
      </p:sp>
      <p:sp>
        <p:nvSpPr>
          <p:cNvPr id="10" name="Text 7"/>
          <p:cNvSpPr/>
          <p:nvPr/>
        </p:nvSpPr>
        <p:spPr>
          <a:xfrm>
            <a:off x="10898743" y="3306842"/>
            <a:ext cx="2947273" cy="700326"/>
          </a:xfrm>
          <a:prstGeom prst="rect">
            <a:avLst/>
          </a:prstGeom>
          <a:noFill/>
          <a:ln/>
        </p:spPr>
        <p:txBody>
          <a:bodyPr wrap="squar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Progress-Based Payments</a:t>
            </a:r>
            <a:endParaRPr lang="en-US" sz="2200" dirty="0"/>
          </a:p>
        </p:txBody>
      </p:sp>
      <p:sp>
        <p:nvSpPr>
          <p:cNvPr id="11" name="Text 8"/>
          <p:cNvSpPr/>
          <p:nvPr/>
        </p:nvSpPr>
        <p:spPr>
          <a:xfrm>
            <a:off x="10898743" y="4141589"/>
            <a:ext cx="2947273" cy="2150983"/>
          </a:xfrm>
          <a:prstGeom prst="rect">
            <a:avLst/>
          </a:prstGeom>
          <a:noFill/>
          <a:ln/>
        </p:spPr>
        <p:txBody>
          <a:bodyPr wrap="square" lIns="0" tIns="0" rIns="0" bIns="0" rtlCol="0" anchor="t"/>
          <a:lstStyle/>
          <a:p>
            <a:pPr marL="0" indent="0">
              <a:lnSpc>
                <a:spcPts val="2800"/>
              </a:lnSpc>
              <a:buNone/>
            </a:pPr>
            <a:r>
              <a:rPr lang="en-US" sz="1750" b="1" dirty="0">
                <a:solidFill>
                  <a:srgbClr val="E5E0DF"/>
                </a:solidFill>
                <a:latin typeface="Roboto Light" pitchFamily="34" charset="0"/>
                <a:ea typeface="Roboto Light" pitchFamily="34" charset="-122"/>
                <a:cs typeface="Roboto Light" pitchFamily="34" charset="-120"/>
              </a:rPr>
              <a:t>10% upon architecture </a:t>
            </a:r>
            <a:r>
              <a:rPr lang="en-US" sz="1750" dirty="0">
                <a:solidFill>
                  <a:srgbClr val="E5E0DF"/>
                </a:solidFill>
                <a:latin typeface="Roboto Light" pitchFamily="34" charset="0"/>
                <a:ea typeface="Roboto Light" pitchFamily="34" charset="-122"/>
                <a:cs typeface="Roboto Light" pitchFamily="34" charset="-120"/>
              </a:rPr>
              <a:t>completion, rewarding key milestones. </a:t>
            </a:r>
            <a:r>
              <a:rPr lang="en-US" sz="1750" b="1" dirty="0">
                <a:solidFill>
                  <a:srgbClr val="E5E0DF"/>
                </a:solidFill>
                <a:latin typeface="Roboto Light" pitchFamily="34" charset="0"/>
                <a:ea typeface="Roboto Light" pitchFamily="34" charset="-122"/>
                <a:cs typeface="Roboto Light" pitchFamily="34" charset="-120"/>
              </a:rPr>
              <a:t>10% per sprint completion</a:t>
            </a:r>
            <a:r>
              <a:rPr lang="en-US" sz="1750" dirty="0">
                <a:solidFill>
                  <a:srgbClr val="E5E0DF"/>
                </a:solidFill>
                <a:latin typeface="Roboto Light" pitchFamily="34" charset="0"/>
                <a:ea typeface="Roboto Light" pitchFamily="34" charset="-122"/>
                <a:cs typeface="Roboto Light" pitchFamily="34" charset="-120"/>
              </a:rPr>
              <a:t> (6 total sprints), aligning payments with tangible progress.</a:t>
            </a:r>
            <a:endParaRPr lang="en-US" sz="1750" dirty="0"/>
          </a:p>
        </p:txBody>
      </p:sp>
      <p:sp>
        <p:nvSpPr>
          <p:cNvPr id="12" name="Shape 9"/>
          <p:cNvSpPr/>
          <p:nvPr/>
        </p:nvSpPr>
        <p:spPr>
          <a:xfrm>
            <a:off x="6270784" y="6768703"/>
            <a:ext cx="504230" cy="504230"/>
          </a:xfrm>
          <a:prstGeom prst="roundRect">
            <a:avLst>
              <a:gd name="adj" fmla="val 18669"/>
            </a:avLst>
          </a:prstGeom>
          <a:solidFill>
            <a:srgbClr val="3D3D42"/>
          </a:solidFill>
          <a:ln w="7620">
            <a:solidFill>
              <a:srgbClr val="56565B"/>
            </a:solidFill>
            <a:prstDash val="solid"/>
          </a:ln>
        </p:spPr>
        <p:txBody>
          <a:bodyPr/>
          <a:lstStyle/>
          <a:p>
            <a:endParaRPr lang="en-US"/>
          </a:p>
        </p:txBody>
      </p:sp>
      <p:sp>
        <p:nvSpPr>
          <p:cNvPr id="13" name="Text 10"/>
          <p:cNvSpPr/>
          <p:nvPr/>
        </p:nvSpPr>
        <p:spPr>
          <a:xfrm>
            <a:off x="6424493" y="6852642"/>
            <a:ext cx="196691" cy="336233"/>
          </a:xfrm>
          <a:prstGeom prst="rect">
            <a:avLst/>
          </a:prstGeom>
          <a:noFill/>
          <a:ln/>
        </p:spPr>
        <p:txBody>
          <a:bodyPr wrap="none" lIns="0" tIns="0" rIns="0" bIns="0" rtlCol="0" anchor="t"/>
          <a:lstStyle/>
          <a:p>
            <a:pPr marL="0" indent="0" algn="ctr">
              <a:lnSpc>
                <a:spcPts val="2600"/>
              </a:lnSpc>
              <a:buNone/>
            </a:pPr>
            <a:r>
              <a:rPr lang="en-US" sz="2600" dirty="0">
                <a:solidFill>
                  <a:srgbClr val="E5E0DF"/>
                </a:solidFill>
                <a:latin typeface="Poppins Light" pitchFamily="34" charset="0"/>
                <a:ea typeface="Poppins Light" pitchFamily="34" charset="-122"/>
                <a:cs typeface="Poppins Light" pitchFamily="34" charset="-120"/>
              </a:rPr>
              <a:t>3</a:t>
            </a:r>
            <a:endParaRPr lang="en-US" sz="2600" dirty="0"/>
          </a:p>
        </p:txBody>
      </p:sp>
      <p:sp>
        <p:nvSpPr>
          <p:cNvPr id="14" name="Text 11"/>
          <p:cNvSpPr/>
          <p:nvPr/>
        </p:nvSpPr>
        <p:spPr>
          <a:xfrm>
            <a:off x="6999089" y="6768703"/>
            <a:ext cx="2801541" cy="350163"/>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Poppins Light" pitchFamily="34" charset="0"/>
                <a:ea typeface="Poppins Light" pitchFamily="34" charset="-122"/>
                <a:cs typeface="Poppins Light" pitchFamily="34" charset="-120"/>
              </a:rPr>
              <a:t>Final Payment</a:t>
            </a:r>
            <a:endParaRPr lang="en-US" sz="2200" dirty="0"/>
          </a:p>
        </p:txBody>
      </p:sp>
      <p:sp>
        <p:nvSpPr>
          <p:cNvPr id="15" name="Text 12"/>
          <p:cNvSpPr/>
          <p:nvPr/>
        </p:nvSpPr>
        <p:spPr>
          <a:xfrm>
            <a:off x="6999089" y="7253288"/>
            <a:ext cx="6846927" cy="358497"/>
          </a:xfrm>
          <a:prstGeom prst="rect">
            <a:avLst/>
          </a:prstGeom>
          <a:noFill/>
          <a:ln/>
        </p:spPr>
        <p:txBody>
          <a:bodyPr wrap="none" lIns="0" tIns="0" rIns="0" bIns="0" rtlCol="0" anchor="t"/>
          <a:lstStyle/>
          <a:p>
            <a:pPr marL="0" indent="0">
              <a:lnSpc>
                <a:spcPts val="2800"/>
              </a:lnSpc>
              <a:buNone/>
            </a:pPr>
            <a:r>
              <a:rPr lang="en-US" sz="1750" b="1" dirty="0">
                <a:solidFill>
                  <a:srgbClr val="E5E0DF"/>
                </a:solidFill>
                <a:latin typeface="Roboto Light" pitchFamily="34" charset="0"/>
                <a:ea typeface="Roboto Light" pitchFamily="34" charset="-122"/>
                <a:cs typeface="Roboto Light" pitchFamily="34" charset="-120"/>
              </a:rPr>
              <a:t>10% on go-live</a:t>
            </a:r>
            <a:r>
              <a:rPr lang="en-US" sz="1750" dirty="0">
                <a:solidFill>
                  <a:srgbClr val="E5E0DF"/>
                </a:solidFill>
                <a:latin typeface="Roboto Light" pitchFamily="34" charset="0"/>
                <a:ea typeface="Roboto Light" pitchFamily="34" charset="-122"/>
                <a:cs typeface="Roboto Light" pitchFamily="34" charset="-120"/>
              </a:rPr>
              <a:t>, incentivizing successful deployment.</a:t>
            </a:r>
            <a:endParaRPr lang="en-US" sz="1750" dirty="0"/>
          </a:p>
        </p:txBody>
      </p:sp>
      <p:sp>
        <p:nvSpPr>
          <p:cNvPr id="17" name="TextBox 16">
            <a:extLst>
              <a:ext uri="{FF2B5EF4-FFF2-40B4-BE49-F238E27FC236}">
                <a16:creationId xmlns:a16="http://schemas.microsoft.com/office/drawing/2014/main" id="{FB8D9129-8ADC-A62B-373F-2AECB930931B}"/>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81933"/>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F2F2F3"/>
                </a:solidFill>
                <a:latin typeface="Poppins Light" pitchFamily="34" charset="0"/>
                <a:ea typeface="Poppins Light" pitchFamily="34" charset="-122"/>
                <a:cs typeface="Poppins Light" pitchFamily="34" charset="-120"/>
              </a:rPr>
              <a:t>Risk Management &amp; Mitigation: Proactive Strategies</a:t>
            </a:r>
            <a:endParaRPr lang="en-US" sz="4450" dirty="0"/>
          </a:p>
        </p:txBody>
      </p:sp>
      <p:sp>
        <p:nvSpPr>
          <p:cNvPr id="3" name="Shape 1"/>
          <p:cNvSpPr/>
          <p:nvPr/>
        </p:nvSpPr>
        <p:spPr>
          <a:xfrm>
            <a:off x="793790" y="3053120"/>
            <a:ext cx="2173724"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4" name="Text 2"/>
          <p:cNvSpPr/>
          <p:nvPr/>
        </p:nvSpPr>
        <p:spPr>
          <a:xfrm>
            <a:off x="1028224" y="3230285"/>
            <a:ext cx="82748"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1</a:t>
            </a:r>
            <a:endParaRPr lang="en-US" sz="2200" dirty="0"/>
          </a:p>
        </p:txBody>
      </p:sp>
      <p:sp>
        <p:nvSpPr>
          <p:cNvPr id="5" name="Text 3"/>
          <p:cNvSpPr/>
          <p:nvPr/>
        </p:nvSpPr>
        <p:spPr>
          <a:xfrm>
            <a:off x="3194328" y="3279934"/>
            <a:ext cx="2842260"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AI Model Inaccuracy</a:t>
            </a:r>
            <a:endParaRPr lang="en-US" sz="2200" dirty="0"/>
          </a:p>
        </p:txBody>
      </p:sp>
      <p:sp>
        <p:nvSpPr>
          <p:cNvPr id="6" name="Shape 4"/>
          <p:cNvSpPr/>
          <p:nvPr/>
        </p:nvSpPr>
        <p:spPr>
          <a:xfrm>
            <a:off x="3080861" y="3845838"/>
            <a:ext cx="10642402" cy="15240"/>
          </a:xfrm>
          <a:prstGeom prst="roundRect">
            <a:avLst>
              <a:gd name="adj" fmla="val 625116"/>
            </a:avLst>
          </a:prstGeom>
          <a:solidFill>
            <a:srgbClr val="56565B"/>
          </a:solidFill>
          <a:ln/>
        </p:spPr>
        <p:txBody>
          <a:bodyPr/>
          <a:lstStyle/>
          <a:p>
            <a:endParaRPr lang="en-US"/>
          </a:p>
        </p:txBody>
      </p:sp>
      <p:sp>
        <p:nvSpPr>
          <p:cNvPr id="7" name="Shape 5"/>
          <p:cNvSpPr/>
          <p:nvPr/>
        </p:nvSpPr>
        <p:spPr>
          <a:xfrm>
            <a:off x="793790" y="3974425"/>
            <a:ext cx="4347567"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8" name="Text 6"/>
          <p:cNvSpPr/>
          <p:nvPr/>
        </p:nvSpPr>
        <p:spPr>
          <a:xfrm>
            <a:off x="1028224" y="4151590"/>
            <a:ext cx="162163"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2</a:t>
            </a:r>
            <a:endParaRPr lang="en-US" sz="2200" dirty="0"/>
          </a:p>
        </p:txBody>
      </p:sp>
      <p:sp>
        <p:nvSpPr>
          <p:cNvPr id="9" name="Text 7"/>
          <p:cNvSpPr/>
          <p:nvPr/>
        </p:nvSpPr>
        <p:spPr>
          <a:xfrm>
            <a:off x="5368171" y="4201239"/>
            <a:ext cx="1692592"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Delays</a:t>
            </a:r>
            <a:endParaRPr lang="en-US" sz="2200" dirty="0"/>
          </a:p>
        </p:txBody>
      </p:sp>
      <p:sp>
        <p:nvSpPr>
          <p:cNvPr id="10" name="Shape 8"/>
          <p:cNvSpPr/>
          <p:nvPr/>
        </p:nvSpPr>
        <p:spPr>
          <a:xfrm>
            <a:off x="5254704" y="4767143"/>
            <a:ext cx="8468558" cy="15240"/>
          </a:xfrm>
          <a:prstGeom prst="roundRect">
            <a:avLst>
              <a:gd name="adj" fmla="val 625116"/>
            </a:avLst>
          </a:prstGeom>
          <a:solidFill>
            <a:srgbClr val="56565B"/>
          </a:solidFill>
          <a:ln/>
        </p:spPr>
        <p:txBody>
          <a:bodyPr/>
          <a:lstStyle/>
          <a:p>
            <a:endParaRPr lang="en-US"/>
          </a:p>
        </p:txBody>
      </p:sp>
      <p:sp>
        <p:nvSpPr>
          <p:cNvPr id="11" name="Shape 9"/>
          <p:cNvSpPr/>
          <p:nvPr/>
        </p:nvSpPr>
        <p:spPr>
          <a:xfrm>
            <a:off x="793790" y="4895731"/>
            <a:ext cx="6521410" cy="807958"/>
          </a:xfrm>
          <a:prstGeom prst="roundRect">
            <a:avLst>
              <a:gd name="adj" fmla="val 11791"/>
            </a:avLst>
          </a:prstGeom>
          <a:solidFill>
            <a:srgbClr val="3D3D42"/>
          </a:solidFill>
          <a:ln w="7620">
            <a:solidFill>
              <a:srgbClr val="56565B"/>
            </a:solidFill>
            <a:prstDash val="solid"/>
          </a:ln>
        </p:spPr>
        <p:txBody>
          <a:bodyPr/>
          <a:lstStyle/>
          <a:p>
            <a:endParaRPr lang="en-US"/>
          </a:p>
        </p:txBody>
      </p:sp>
      <p:sp>
        <p:nvSpPr>
          <p:cNvPr id="12" name="Text 10"/>
          <p:cNvSpPr/>
          <p:nvPr/>
        </p:nvSpPr>
        <p:spPr>
          <a:xfrm>
            <a:off x="1028224" y="5072896"/>
            <a:ext cx="165854" cy="453509"/>
          </a:xfrm>
          <a:prstGeom prst="rect">
            <a:avLst/>
          </a:prstGeom>
          <a:noFill/>
          <a:ln/>
        </p:spPr>
        <p:txBody>
          <a:bodyPr wrap="none" lIns="0" tIns="0" rIns="0" bIns="0" rtlCol="0" anchor="t"/>
          <a:lstStyle/>
          <a:p>
            <a:pPr marL="0" indent="0" algn="ctr">
              <a:lnSpc>
                <a:spcPts val="3550"/>
              </a:lnSpc>
              <a:buNone/>
            </a:pPr>
            <a:r>
              <a:rPr lang="en-US" sz="2200" dirty="0">
                <a:solidFill>
                  <a:srgbClr val="E5E0DF"/>
                </a:solidFill>
                <a:latin typeface="Poppins Light" pitchFamily="34" charset="0"/>
                <a:ea typeface="Poppins Light" pitchFamily="34" charset="-122"/>
                <a:cs typeface="Poppins Light" pitchFamily="34" charset="-120"/>
              </a:rPr>
              <a:t>3</a:t>
            </a:r>
            <a:endParaRPr lang="en-US" sz="2200" dirty="0"/>
          </a:p>
        </p:txBody>
      </p:sp>
      <p:sp>
        <p:nvSpPr>
          <p:cNvPr id="13" name="Text 11"/>
          <p:cNvSpPr/>
          <p:nvPr/>
        </p:nvSpPr>
        <p:spPr>
          <a:xfrm>
            <a:off x="7542014" y="5122545"/>
            <a:ext cx="1762958"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Poppins Light" pitchFamily="34" charset="0"/>
                <a:ea typeface="Poppins Light" pitchFamily="34" charset="-122"/>
                <a:cs typeface="Poppins Light" pitchFamily="34" charset="-120"/>
              </a:rPr>
              <a:t>Data Privacy</a:t>
            </a:r>
            <a:endParaRPr lang="en-US" sz="2200" dirty="0"/>
          </a:p>
        </p:txBody>
      </p:sp>
      <p:sp>
        <p:nvSpPr>
          <p:cNvPr id="14" name="Text 12"/>
          <p:cNvSpPr/>
          <p:nvPr/>
        </p:nvSpPr>
        <p:spPr>
          <a:xfrm>
            <a:off x="793790" y="5958840"/>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Light" pitchFamily="34" charset="0"/>
                <a:ea typeface="Roboto Light" pitchFamily="34" charset="-122"/>
                <a:cs typeface="Roboto Light" pitchFamily="34" charset="-120"/>
              </a:rPr>
              <a:t>Proactive risk management ensures project success. Rigorous testing with diverse datasets will mitigate AI model inaccuracies. Regular progress tracking via Agile sprints addresses potential data collection and training delays. Ensuring compliance with GDPR and employing encrypted storage alleviate sensitive player data privacy concerns.</a:t>
            </a:r>
            <a:endParaRPr lang="en-US" sz="1750" dirty="0"/>
          </a:p>
        </p:txBody>
      </p:sp>
      <p:sp>
        <p:nvSpPr>
          <p:cNvPr id="16" name="TextBox 15">
            <a:extLst>
              <a:ext uri="{FF2B5EF4-FFF2-40B4-BE49-F238E27FC236}">
                <a16:creationId xmlns:a16="http://schemas.microsoft.com/office/drawing/2014/main" id="{E9A7E383-95A1-00E2-C21B-7E2B65B74F64}"/>
              </a:ext>
            </a:extLst>
          </p:cNvPr>
          <p:cNvSpPr txBox="1"/>
          <p:nvPr/>
        </p:nvSpPr>
        <p:spPr>
          <a:xfrm>
            <a:off x="11204376" y="7655806"/>
            <a:ext cx="5486400" cy="369332"/>
          </a:xfrm>
          <a:prstGeom prst="rect">
            <a:avLst/>
          </a:prstGeom>
          <a:noFill/>
        </p:spPr>
        <p:txBody>
          <a:bodyPr wrap="square">
            <a:spAutoFit/>
          </a:bodyPr>
          <a:lstStyle/>
          <a:p>
            <a:r>
              <a:rPr lang="en-US" sz="1800" b="1" dirty="0">
                <a:solidFill>
                  <a:srgbClr val="E5E0DF"/>
                </a:solidFill>
                <a:latin typeface="Roboto Bold" pitchFamily="34" charset="0"/>
                <a:ea typeface="Roboto Bold" pitchFamily="34" charset="-122"/>
                <a:cs typeface="Roboto Bold" pitchFamily="34" charset="-120"/>
              </a:rPr>
              <a:t>Data Software Technologies </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438</TotalTime>
  <Words>957</Words>
  <Application>Microsoft Macintosh PowerPoint</Application>
  <PresentationFormat>Custom</PresentationFormat>
  <Paragraphs>120</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Roboto Light</vt:lpstr>
      <vt:lpstr>Poppins Light</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Ankur Tyagi</cp:lastModifiedBy>
  <cp:revision>4</cp:revision>
  <dcterms:created xsi:type="dcterms:W3CDTF">2025-03-03T04:02:03Z</dcterms:created>
  <dcterms:modified xsi:type="dcterms:W3CDTF">2025-03-03T11:20:26Z</dcterms:modified>
</cp:coreProperties>
</file>